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iVr6tIFfblv6wjtAsPPIL52+e4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14" autoAdjust="0"/>
  </p:normalViewPr>
  <p:slideViewPr>
    <p:cSldViewPr snapToGrid="0">
      <p:cViewPr>
        <p:scale>
          <a:sx n="160" d="100"/>
          <a:sy n="160" d="100"/>
        </p:scale>
        <p:origin x="931" y="-67"/>
      </p:cViewPr>
      <p:guideLst>
        <p:guide orient="horz" pos="735"/>
        <p:guide pos="12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0662368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dt" idx="10"/>
          </p:nvPr>
        </p:nvSpPr>
        <p:spPr>
          <a:xfrm>
            <a:off x="195594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ftr" idx="11"/>
          </p:nvPr>
        </p:nvSpPr>
        <p:spPr>
          <a:xfrm>
            <a:off x="1336556" y="2163296"/>
            <a:ext cx="1238759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2803508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ctrTitle"/>
          </p:nvPr>
        </p:nvSpPr>
        <p:spPr>
          <a:xfrm>
            <a:off x="293390" y="725061"/>
            <a:ext cx="3325091" cy="5003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ubTitle" idx="1"/>
          </p:nvPr>
        </p:nvSpPr>
        <p:spPr>
          <a:xfrm>
            <a:off x="586781" y="1322614"/>
            <a:ext cx="2738310" cy="59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251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219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188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dt" idx="10"/>
          </p:nvPr>
        </p:nvSpPr>
        <p:spPr>
          <a:xfrm>
            <a:off x="195594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ftr" idx="11"/>
          </p:nvPr>
        </p:nvSpPr>
        <p:spPr>
          <a:xfrm>
            <a:off x="1336556" y="2163296"/>
            <a:ext cx="1238759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2803508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195594" y="93469"/>
            <a:ext cx="3520684" cy="389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195594" y="544606"/>
            <a:ext cx="3520684" cy="15403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t" anchorCtr="0">
            <a:normAutofit/>
          </a:bodyPr>
          <a:lstStyle>
            <a:lvl1pPr marL="178994" lvl="0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357988" lvl="1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536981" lvl="2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715975" lvl="3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894969" lvl="4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1073963" lvl="5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252957" lvl="6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1431950" lvl="7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1610944" lvl="8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195594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1336556" y="2163296"/>
            <a:ext cx="1238759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2803508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>
            <a:spLocks noGrp="1"/>
          </p:cNvSpPr>
          <p:nvPr>
            <p:ph type="title"/>
          </p:nvPr>
        </p:nvSpPr>
        <p:spPr>
          <a:xfrm>
            <a:off x="309011" y="1499828"/>
            <a:ext cx="3325091" cy="463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16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body" idx="1"/>
          </p:nvPr>
        </p:nvSpPr>
        <p:spPr>
          <a:xfrm>
            <a:off x="309011" y="989260"/>
            <a:ext cx="3325091" cy="510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b" anchorCtr="0">
            <a:normAutofit/>
          </a:bodyPr>
          <a:lstStyle>
            <a:lvl1pPr marL="178994" lvl="0" indent="-89497" algn="l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800">
                <a:solidFill>
                  <a:srgbClr val="888888"/>
                </a:solidFill>
              </a:defRPr>
            </a:lvl1pPr>
            <a:lvl2pPr marL="357988" lvl="1" indent="-89497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700">
                <a:solidFill>
                  <a:srgbClr val="888888"/>
                </a:solidFill>
              </a:defRPr>
            </a:lvl2pPr>
            <a:lvl3pPr marL="536981" lvl="2" indent="-89497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600">
                <a:solidFill>
                  <a:srgbClr val="888888"/>
                </a:solidFill>
              </a:defRPr>
            </a:lvl3pPr>
            <a:lvl4pPr marL="715975" lvl="3" indent="-89497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500">
                <a:solidFill>
                  <a:srgbClr val="888888"/>
                </a:solidFill>
              </a:defRPr>
            </a:lvl4pPr>
            <a:lvl5pPr marL="894969" lvl="4" indent="-89497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500">
                <a:solidFill>
                  <a:srgbClr val="888888"/>
                </a:solidFill>
              </a:defRPr>
            </a:lvl5pPr>
            <a:lvl6pPr marL="1073963" lvl="5" indent="-89497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500">
                <a:solidFill>
                  <a:srgbClr val="888888"/>
                </a:solidFill>
              </a:defRPr>
            </a:lvl6pPr>
            <a:lvl7pPr marL="1252957" lvl="6" indent="-89497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500">
                <a:solidFill>
                  <a:srgbClr val="888888"/>
                </a:solidFill>
              </a:defRPr>
            </a:lvl7pPr>
            <a:lvl8pPr marL="1431950" lvl="7" indent="-89497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500">
                <a:solidFill>
                  <a:srgbClr val="888888"/>
                </a:solidFill>
              </a:defRPr>
            </a:lvl8pPr>
            <a:lvl9pPr marL="1610944" lvl="8" indent="-89497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5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dt" idx="10"/>
          </p:nvPr>
        </p:nvSpPr>
        <p:spPr>
          <a:xfrm>
            <a:off x="195594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ftr" idx="11"/>
          </p:nvPr>
        </p:nvSpPr>
        <p:spPr>
          <a:xfrm>
            <a:off x="1336556" y="2163296"/>
            <a:ext cx="1238759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2803508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195594" y="93469"/>
            <a:ext cx="3520684" cy="389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body" idx="1"/>
          </p:nvPr>
        </p:nvSpPr>
        <p:spPr>
          <a:xfrm>
            <a:off x="195594" y="544606"/>
            <a:ext cx="1727743" cy="15403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t" anchorCtr="0">
            <a:normAutofit/>
          </a:bodyPr>
          <a:lstStyle>
            <a:lvl1pPr marL="178994" lvl="0" indent="-159106" algn="l">
              <a:lnSpc>
                <a:spcPct val="100000"/>
              </a:lnSpc>
              <a:spcBef>
                <a:spcPts val="219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1100"/>
            </a:lvl1pPr>
            <a:lvl2pPr marL="357988" lvl="1" indent="-149162" algn="l">
              <a:lnSpc>
                <a:spcPct val="100000"/>
              </a:lnSpc>
              <a:spcBef>
                <a:spcPts val="188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900"/>
            </a:lvl2pPr>
            <a:lvl3pPr marL="536981" lvl="2" indent="-139217" algn="l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800"/>
            </a:lvl3pPr>
            <a:lvl4pPr marL="715975" lvl="3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700"/>
            </a:lvl4pPr>
            <a:lvl5pPr marL="894969" lvl="4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700"/>
            </a:lvl5pPr>
            <a:lvl6pPr marL="1073963" lvl="5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700"/>
            </a:lvl6pPr>
            <a:lvl7pPr marL="1252957" lvl="6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700"/>
            </a:lvl7pPr>
            <a:lvl8pPr marL="1431950" lvl="7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700"/>
            </a:lvl8pPr>
            <a:lvl9pPr marL="1610944" lvl="8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700"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2"/>
          </p:nvPr>
        </p:nvSpPr>
        <p:spPr>
          <a:xfrm>
            <a:off x="1988535" y="544606"/>
            <a:ext cx="1727743" cy="15403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t" anchorCtr="0">
            <a:normAutofit/>
          </a:bodyPr>
          <a:lstStyle>
            <a:lvl1pPr marL="178994" lvl="0" indent="-159106" algn="l">
              <a:lnSpc>
                <a:spcPct val="100000"/>
              </a:lnSpc>
              <a:spcBef>
                <a:spcPts val="219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1100"/>
            </a:lvl1pPr>
            <a:lvl2pPr marL="357988" lvl="1" indent="-149162" algn="l">
              <a:lnSpc>
                <a:spcPct val="100000"/>
              </a:lnSpc>
              <a:spcBef>
                <a:spcPts val="188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900"/>
            </a:lvl2pPr>
            <a:lvl3pPr marL="536981" lvl="2" indent="-139217" algn="l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800"/>
            </a:lvl3pPr>
            <a:lvl4pPr marL="715975" lvl="3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700"/>
            </a:lvl4pPr>
            <a:lvl5pPr marL="894969" lvl="4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700"/>
            </a:lvl5pPr>
            <a:lvl6pPr marL="1073963" lvl="5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700"/>
            </a:lvl6pPr>
            <a:lvl7pPr marL="1252957" lvl="6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700"/>
            </a:lvl7pPr>
            <a:lvl8pPr marL="1431950" lvl="7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700"/>
            </a:lvl8pPr>
            <a:lvl9pPr marL="1610944" lvl="8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700"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195594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1336556" y="2163296"/>
            <a:ext cx="1238759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2803508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195594" y="93469"/>
            <a:ext cx="3520684" cy="389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195593" y="522454"/>
            <a:ext cx="1728423" cy="217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b" anchorCtr="0">
            <a:normAutofit/>
          </a:bodyPr>
          <a:lstStyle>
            <a:lvl1pPr marL="178994" lvl="0" indent="-89497" algn="l">
              <a:lnSpc>
                <a:spcPct val="100000"/>
              </a:lnSpc>
              <a:spcBef>
                <a:spcPts val="188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900" b="1"/>
            </a:lvl1pPr>
            <a:lvl2pPr marL="357988" lvl="1" indent="-89497" algn="l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800" b="1"/>
            </a:lvl2pPr>
            <a:lvl3pPr marL="536981" lvl="2" indent="-89497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700" b="1"/>
            </a:lvl3pPr>
            <a:lvl4pPr marL="715975" lvl="3" indent="-89497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600" b="1"/>
            </a:lvl4pPr>
            <a:lvl5pPr marL="894969" lvl="4" indent="-89497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600" b="1"/>
            </a:lvl5pPr>
            <a:lvl6pPr marL="1073963" lvl="5" indent="-89497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600" b="1"/>
            </a:lvl6pPr>
            <a:lvl7pPr marL="1252957" lvl="6" indent="-89497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600" b="1"/>
            </a:lvl7pPr>
            <a:lvl8pPr marL="1431950" lvl="7" indent="-89497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600" b="1"/>
            </a:lvl8pPr>
            <a:lvl9pPr marL="1610944" lvl="8" indent="-89497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600" b="1"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195593" y="740189"/>
            <a:ext cx="1728423" cy="13447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t" anchorCtr="0">
            <a:normAutofit/>
          </a:bodyPr>
          <a:lstStyle>
            <a:lvl1pPr marL="178994" lvl="0" indent="-149162" algn="l">
              <a:lnSpc>
                <a:spcPct val="100000"/>
              </a:lnSpc>
              <a:spcBef>
                <a:spcPts val="188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900"/>
            </a:lvl1pPr>
            <a:lvl2pPr marL="357988" lvl="1" indent="-139217" algn="l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800"/>
            </a:lvl2pPr>
            <a:lvl3pPr marL="536981" lvl="2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700"/>
            </a:lvl3pPr>
            <a:lvl4pPr marL="715975" lvl="3" indent="-129273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600"/>
            </a:lvl4pPr>
            <a:lvl5pPr marL="894969" lvl="4" indent="-129273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600"/>
            </a:lvl5pPr>
            <a:lvl6pPr marL="1073963" lvl="5" indent="-129273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600"/>
            </a:lvl6pPr>
            <a:lvl7pPr marL="1252957" lvl="6" indent="-129273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600"/>
            </a:lvl7pPr>
            <a:lvl8pPr marL="1431950" lvl="7" indent="-129273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600"/>
            </a:lvl8pPr>
            <a:lvl9pPr marL="1610944" lvl="8" indent="-129273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600"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body" idx="3"/>
          </p:nvPr>
        </p:nvSpPr>
        <p:spPr>
          <a:xfrm>
            <a:off x="1987176" y="522454"/>
            <a:ext cx="1729102" cy="217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b" anchorCtr="0">
            <a:normAutofit/>
          </a:bodyPr>
          <a:lstStyle>
            <a:lvl1pPr marL="178994" lvl="0" indent="-89497" algn="l">
              <a:lnSpc>
                <a:spcPct val="100000"/>
              </a:lnSpc>
              <a:spcBef>
                <a:spcPts val="188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900" b="1"/>
            </a:lvl1pPr>
            <a:lvl2pPr marL="357988" lvl="1" indent="-89497" algn="l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800" b="1"/>
            </a:lvl2pPr>
            <a:lvl3pPr marL="536981" lvl="2" indent="-89497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700" b="1"/>
            </a:lvl3pPr>
            <a:lvl4pPr marL="715975" lvl="3" indent="-89497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600" b="1"/>
            </a:lvl4pPr>
            <a:lvl5pPr marL="894969" lvl="4" indent="-89497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600" b="1"/>
            </a:lvl5pPr>
            <a:lvl6pPr marL="1073963" lvl="5" indent="-89497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600" b="1"/>
            </a:lvl6pPr>
            <a:lvl7pPr marL="1252957" lvl="6" indent="-89497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600" b="1"/>
            </a:lvl7pPr>
            <a:lvl8pPr marL="1431950" lvl="7" indent="-89497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600" b="1"/>
            </a:lvl8pPr>
            <a:lvl9pPr marL="1610944" lvl="8" indent="-89497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600" b="1"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body" idx="4"/>
          </p:nvPr>
        </p:nvSpPr>
        <p:spPr>
          <a:xfrm>
            <a:off x="1987176" y="740189"/>
            <a:ext cx="1729102" cy="13447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t" anchorCtr="0">
            <a:normAutofit/>
          </a:bodyPr>
          <a:lstStyle>
            <a:lvl1pPr marL="178994" lvl="0" indent="-149162" algn="l">
              <a:lnSpc>
                <a:spcPct val="100000"/>
              </a:lnSpc>
              <a:spcBef>
                <a:spcPts val="188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900"/>
            </a:lvl1pPr>
            <a:lvl2pPr marL="357988" lvl="1" indent="-139217" algn="l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800"/>
            </a:lvl2pPr>
            <a:lvl3pPr marL="536981" lvl="2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700"/>
            </a:lvl3pPr>
            <a:lvl4pPr marL="715975" lvl="3" indent="-129273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600"/>
            </a:lvl4pPr>
            <a:lvl5pPr marL="894969" lvl="4" indent="-129273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600"/>
            </a:lvl5pPr>
            <a:lvl6pPr marL="1073963" lvl="5" indent="-129273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600"/>
            </a:lvl6pPr>
            <a:lvl7pPr marL="1252957" lvl="6" indent="-129273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600"/>
            </a:lvl7pPr>
            <a:lvl8pPr marL="1431950" lvl="7" indent="-129273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600"/>
            </a:lvl8pPr>
            <a:lvl9pPr marL="1610944" lvl="8" indent="-129273" algn="l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600"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dt" idx="10"/>
          </p:nvPr>
        </p:nvSpPr>
        <p:spPr>
          <a:xfrm>
            <a:off x="195594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ftr" idx="11"/>
          </p:nvPr>
        </p:nvSpPr>
        <p:spPr>
          <a:xfrm>
            <a:off x="1336556" y="2163296"/>
            <a:ext cx="1238759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ldNum" idx="12"/>
          </p:nvPr>
        </p:nvSpPr>
        <p:spPr>
          <a:xfrm>
            <a:off x="2803508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>
            <a:spLocks noGrp="1"/>
          </p:cNvSpPr>
          <p:nvPr>
            <p:ph type="title"/>
          </p:nvPr>
        </p:nvSpPr>
        <p:spPr>
          <a:xfrm>
            <a:off x="195594" y="93469"/>
            <a:ext cx="3520684" cy="389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195594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1336556" y="2163296"/>
            <a:ext cx="1238759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2803508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195594" y="92929"/>
            <a:ext cx="1286979" cy="39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8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1529433" y="92929"/>
            <a:ext cx="2186845" cy="19920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t" anchorCtr="0">
            <a:normAutofit/>
          </a:bodyPr>
          <a:lstStyle>
            <a:lvl1pPr marL="178994" lvl="0" indent="-169050" algn="l">
              <a:lnSpc>
                <a:spcPct val="100000"/>
              </a:lnSpc>
              <a:spcBef>
                <a:spcPts val="251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1300"/>
            </a:lvl1pPr>
            <a:lvl2pPr marL="357988" lvl="1" indent="-159106" algn="l">
              <a:lnSpc>
                <a:spcPct val="100000"/>
              </a:lnSpc>
              <a:spcBef>
                <a:spcPts val="219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1100"/>
            </a:lvl2pPr>
            <a:lvl3pPr marL="536981" lvl="2" indent="-149162" algn="l">
              <a:lnSpc>
                <a:spcPct val="100000"/>
              </a:lnSpc>
              <a:spcBef>
                <a:spcPts val="188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900"/>
            </a:lvl3pPr>
            <a:lvl4pPr marL="715975" lvl="3" indent="-139217" algn="l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800"/>
            </a:lvl4pPr>
            <a:lvl5pPr marL="894969" lvl="4" indent="-139217" algn="l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800"/>
            </a:lvl5pPr>
            <a:lvl6pPr marL="1073963" lvl="5" indent="-139217" algn="l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800"/>
            </a:lvl6pPr>
            <a:lvl7pPr marL="1252957" lvl="6" indent="-139217" algn="l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800"/>
            </a:lvl7pPr>
            <a:lvl8pPr marL="1431950" lvl="7" indent="-139217" algn="l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800"/>
            </a:lvl8pPr>
            <a:lvl9pPr marL="1610944" lvl="8" indent="-139217" algn="l">
              <a:lnSpc>
                <a:spcPct val="100000"/>
              </a:lnSpc>
              <a:spcBef>
                <a:spcPts val="157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8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195594" y="488417"/>
            <a:ext cx="1286979" cy="1596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t" anchorCtr="0">
            <a:normAutofit/>
          </a:bodyPr>
          <a:lstStyle>
            <a:lvl1pPr marL="178994" lvl="0" indent="-89497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500"/>
            </a:lvl1pPr>
            <a:lvl2pPr marL="357988" lvl="1" indent="-89497" algn="l">
              <a:lnSpc>
                <a:spcPct val="100000"/>
              </a:lnSpc>
              <a:spcBef>
                <a:spcPts val="94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500"/>
            </a:lvl2pPr>
            <a:lvl3pPr marL="536981" lvl="2" indent="-89497" algn="l">
              <a:lnSpc>
                <a:spcPct val="100000"/>
              </a:lnSpc>
              <a:spcBef>
                <a:spcPts val="78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400"/>
            </a:lvl3pPr>
            <a:lvl4pPr marL="715975" lvl="3" indent="-89497" algn="l">
              <a:lnSpc>
                <a:spcPct val="100000"/>
              </a:lnSpc>
              <a:spcBef>
                <a:spcPts val="7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400"/>
            </a:lvl4pPr>
            <a:lvl5pPr marL="894969" lvl="4" indent="-89497" algn="l">
              <a:lnSpc>
                <a:spcPct val="100000"/>
              </a:lnSpc>
              <a:spcBef>
                <a:spcPts val="7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400"/>
            </a:lvl5pPr>
            <a:lvl6pPr marL="1073963" lvl="5" indent="-89497" algn="l">
              <a:lnSpc>
                <a:spcPct val="100000"/>
              </a:lnSpc>
              <a:spcBef>
                <a:spcPts val="7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400"/>
            </a:lvl6pPr>
            <a:lvl7pPr marL="1252957" lvl="6" indent="-89497" algn="l">
              <a:lnSpc>
                <a:spcPct val="100000"/>
              </a:lnSpc>
              <a:spcBef>
                <a:spcPts val="7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400"/>
            </a:lvl7pPr>
            <a:lvl8pPr marL="1431950" lvl="7" indent="-89497" algn="l">
              <a:lnSpc>
                <a:spcPct val="100000"/>
              </a:lnSpc>
              <a:spcBef>
                <a:spcPts val="7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400"/>
            </a:lvl8pPr>
            <a:lvl9pPr marL="1610944" lvl="8" indent="-89497" algn="l">
              <a:lnSpc>
                <a:spcPct val="100000"/>
              </a:lnSpc>
              <a:spcBef>
                <a:spcPts val="7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4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195594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1336556" y="2163296"/>
            <a:ext cx="1238759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2803508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766754" y="1633818"/>
            <a:ext cx="2347123" cy="192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8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766754" y="208550"/>
            <a:ext cx="2347123" cy="140041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766754" y="1826699"/>
            <a:ext cx="2347123" cy="27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t" anchorCtr="0">
            <a:normAutofit/>
          </a:bodyPr>
          <a:lstStyle>
            <a:lvl1pPr marL="178994" lvl="0" indent="-89497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500"/>
            </a:lvl1pPr>
            <a:lvl2pPr marL="357988" lvl="1" indent="-89497" algn="l">
              <a:lnSpc>
                <a:spcPct val="100000"/>
              </a:lnSpc>
              <a:spcBef>
                <a:spcPts val="94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500"/>
            </a:lvl2pPr>
            <a:lvl3pPr marL="536981" lvl="2" indent="-89497" algn="l">
              <a:lnSpc>
                <a:spcPct val="100000"/>
              </a:lnSpc>
              <a:spcBef>
                <a:spcPts val="78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400"/>
            </a:lvl3pPr>
            <a:lvl4pPr marL="715975" lvl="3" indent="-89497" algn="l">
              <a:lnSpc>
                <a:spcPct val="100000"/>
              </a:lnSpc>
              <a:spcBef>
                <a:spcPts val="7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400"/>
            </a:lvl4pPr>
            <a:lvl5pPr marL="894969" lvl="4" indent="-89497" algn="l">
              <a:lnSpc>
                <a:spcPct val="100000"/>
              </a:lnSpc>
              <a:spcBef>
                <a:spcPts val="7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400"/>
            </a:lvl5pPr>
            <a:lvl6pPr marL="1073963" lvl="5" indent="-89497" algn="l">
              <a:lnSpc>
                <a:spcPct val="100000"/>
              </a:lnSpc>
              <a:spcBef>
                <a:spcPts val="7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400"/>
            </a:lvl6pPr>
            <a:lvl7pPr marL="1252957" lvl="6" indent="-89497" algn="l">
              <a:lnSpc>
                <a:spcPct val="100000"/>
              </a:lnSpc>
              <a:spcBef>
                <a:spcPts val="7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400"/>
            </a:lvl7pPr>
            <a:lvl8pPr marL="1431950" lvl="7" indent="-89497" algn="l">
              <a:lnSpc>
                <a:spcPct val="100000"/>
              </a:lnSpc>
              <a:spcBef>
                <a:spcPts val="7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400"/>
            </a:lvl8pPr>
            <a:lvl9pPr marL="1610944" lvl="8" indent="-89497" algn="l">
              <a:lnSpc>
                <a:spcPct val="100000"/>
              </a:lnSpc>
              <a:spcBef>
                <a:spcPts val="7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4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195594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1336556" y="2163296"/>
            <a:ext cx="1238759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2803508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195594" y="93469"/>
            <a:ext cx="3520684" cy="389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1185762" y="-445562"/>
            <a:ext cx="1540349" cy="3520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t" anchorCtr="0">
            <a:normAutofit/>
          </a:bodyPr>
          <a:lstStyle>
            <a:lvl1pPr marL="178994" lvl="0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357988" lvl="1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536981" lvl="2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715975" lvl="3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894969" lvl="4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1073963" lvl="5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252957" lvl="6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1431950" lvl="7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1610944" lvl="8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195594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1336556" y="2163296"/>
            <a:ext cx="1238759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2803508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2280450" y="649127"/>
            <a:ext cx="1991485" cy="880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487509" y="-198446"/>
            <a:ext cx="1991485" cy="25753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t" anchorCtr="0">
            <a:normAutofit/>
          </a:bodyPr>
          <a:lstStyle>
            <a:lvl1pPr marL="178994" lvl="0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357988" lvl="1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536981" lvl="2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715975" lvl="3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894969" lvl="4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1073963" lvl="5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1252957" lvl="6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1431950" lvl="7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1610944" lvl="8" indent="-134245" algn="l">
              <a:lnSpc>
                <a:spcPct val="100000"/>
              </a:lnSpc>
              <a:spcBef>
                <a:spcPts val="14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195594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1336556" y="2163296"/>
            <a:ext cx="1238759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2803508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195594" y="93469"/>
            <a:ext cx="3520684" cy="389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195594" y="544606"/>
            <a:ext cx="3520684" cy="15403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t" anchorCtr="0">
            <a:norm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195594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1336556" y="2163296"/>
            <a:ext cx="1238759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2803508" y="2163296"/>
            <a:ext cx="912770" cy="12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17892" rIns="35793" bIns="17892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" title="IMG_2081.JPG"/>
          <p:cNvPicPr preferRelativeResize="0"/>
          <p:nvPr/>
        </p:nvPicPr>
        <p:blipFill rotWithShape="1">
          <a:blip r:embed="rId3">
            <a:alphaModFix/>
          </a:blip>
          <a:srcRect l="3456" t="3591" b="67023"/>
          <a:stretch/>
        </p:blipFill>
        <p:spPr>
          <a:xfrm>
            <a:off x="3009901" y="0"/>
            <a:ext cx="2880360" cy="85910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4" name="Google Shape;84;p1"/>
          <p:cNvGrpSpPr/>
          <p:nvPr/>
        </p:nvGrpSpPr>
        <p:grpSpPr>
          <a:xfrm>
            <a:off x="-13700" y="0"/>
            <a:ext cx="9143964" cy="4847370"/>
            <a:chOff x="0" y="0"/>
            <a:chExt cx="3406978" cy="2456560"/>
          </a:xfrm>
        </p:grpSpPr>
        <p:sp>
          <p:nvSpPr>
            <p:cNvPr id="85" name="Google Shape;85;p1"/>
            <p:cNvSpPr/>
            <p:nvPr/>
          </p:nvSpPr>
          <p:spPr>
            <a:xfrm>
              <a:off x="0" y="0"/>
              <a:ext cx="3406978" cy="2456560"/>
            </a:xfrm>
            <a:custGeom>
              <a:avLst/>
              <a:gdLst/>
              <a:ahLst/>
              <a:cxnLst/>
              <a:rect l="l" t="t" r="r" b="b"/>
              <a:pathLst>
                <a:path w="3406978" h="2456560" extrusionOk="0">
                  <a:moveTo>
                    <a:pt x="0" y="0"/>
                  </a:moveTo>
                  <a:lnTo>
                    <a:pt x="3406978" y="0"/>
                  </a:lnTo>
                  <a:lnTo>
                    <a:pt x="3406978" y="2456560"/>
                  </a:lnTo>
                  <a:lnTo>
                    <a:pt x="0" y="245656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800" cap="sq" cmpd="sng">
              <a:solidFill>
                <a:srgbClr val="000000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4975" tIns="47475" rIns="94975" bIns="47475" anchor="t" anchorCtr="0">
              <a:noAutofit/>
            </a:bodyPr>
            <a:lstStyle/>
            <a:p>
              <a:pPr>
                <a:buSzPts val="1870"/>
              </a:pPr>
              <a:endParaRPr sz="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" name="Google Shape;86;p1"/>
            <p:cNvSpPr txBox="1"/>
            <p:nvPr/>
          </p:nvSpPr>
          <p:spPr>
            <a:xfrm>
              <a:off x="2091821" y="689536"/>
              <a:ext cx="1213288" cy="48438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225" tIns="24225" rIns="24225" bIns="24225" anchor="ctr" anchorCtr="0">
              <a:noAutofit/>
            </a:bodyPr>
            <a:lstStyle/>
            <a:p>
              <a:pPr>
                <a:lnSpc>
                  <a:spcPct val="166111"/>
                </a:lnSpc>
                <a:buSzPts val="1870"/>
              </a:pPr>
              <a:endParaRPr sz="700">
                <a:solidFill>
                  <a:schemeClr val="dk1"/>
                </a:solidFill>
              </a:endParaRPr>
            </a:p>
          </p:txBody>
        </p:sp>
      </p:grpSp>
      <p:cxnSp>
        <p:nvCxnSpPr>
          <p:cNvPr id="87" name="Google Shape;87;p1"/>
          <p:cNvCxnSpPr/>
          <p:nvPr/>
        </p:nvCxnSpPr>
        <p:spPr>
          <a:xfrm flipH="1">
            <a:off x="2734978" y="1262575"/>
            <a:ext cx="24076" cy="3584795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88" name="Google Shape;88;p1"/>
          <p:cNvCxnSpPr/>
          <p:nvPr/>
        </p:nvCxnSpPr>
        <p:spPr>
          <a:xfrm>
            <a:off x="5359721" y="1262575"/>
            <a:ext cx="0" cy="3584795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9" name="Google Shape;89;p1"/>
          <p:cNvSpPr/>
          <p:nvPr/>
        </p:nvSpPr>
        <p:spPr>
          <a:xfrm>
            <a:off x="-13701" y="4868253"/>
            <a:ext cx="9146142" cy="187103"/>
          </a:xfrm>
          <a:custGeom>
            <a:avLst/>
            <a:gdLst/>
            <a:ahLst/>
            <a:cxnLst/>
            <a:rect l="l" t="t" r="r" b="b"/>
            <a:pathLst>
              <a:path w="4534275" h="131364" extrusionOk="0">
                <a:moveTo>
                  <a:pt x="0" y="0"/>
                </a:moveTo>
                <a:lnTo>
                  <a:pt x="4534275" y="0"/>
                </a:lnTo>
                <a:lnTo>
                  <a:pt x="4534275" y="131364"/>
                </a:lnTo>
                <a:lnTo>
                  <a:pt x="0" y="131364"/>
                </a:lnTo>
                <a:close/>
              </a:path>
            </a:pathLst>
          </a:custGeom>
          <a:solidFill>
            <a:srgbClr val="B4A7D6"/>
          </a:solidFill>
          <a:ln>
            <a:noFill/>
          </a:ln>
        </p:spPr>
        <p:txBody>
          <a:bodyPr spcFirstLastPara="1" wrap="square" lIns="35793" tIns="17892" rIns="35793" bIns="17892" anchor="t" anchorCtr="0">
            <a:noAutofit/>
          </a:bodyPr>
          <a:lstStyle/>
          <a:p>
            <a:pPr>
              <a:buClr>
                <a:schemeClr val="dk1"/>
              </a:buClr>
              <a:buSzPts val="1100"/>
            </a:pPr>
            <a:r>
              <a:rPr lang="en-US" b="1" dirty="0" err="1">
                <a:solidFill>
                  <a:schemeClr val="dk1"/>
                </a:solidFill>
              </a:rPr>
              <a:t>REFERENCIAS:</a:t>
            </a:r>
            <a:r>
              <a:rPr lang="en-US" dirty="0" err="1">
                <a:solidFill>
                  <a:schemeClr val="dk1"/>
                </a:solidFill>
              </a:rPr>
              <a:t>Observatorio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Violencia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Obstétrica</a:t>
            </a:r>
            <a:r>
              <a:rPr lang="en-US" dirty="0">
                <a:solidFill>
                  <a:schemeClr val="dk1"/>
                </a:solidFill>
              </a:rPr>
              <a:t> (2022–2025).</a:t>
            </a:r>
            <a:endParaRPr dirty="0">
              <a:solidFill>
                <a:schemeClr val="dk1"/>
              </a:solidFill>
            </a:endParaRPr>
          </a:p>
          <a:p>
            <a:pPr>
              <a:buClr>
                <a:schemeClr val="dk1"/>
              </a:buClr>
              <a:buSzPts val="1100"/>
            </a:pPr>
            <a:r>
              <a:rPr lang="en-US" dirty="0" smtClean="0">
                <a:solidFill>
                  <a:schemeClr val="dk1"/>
                </a:solidFill>
              </a:rPr>
              <a:t>                           </a:t>
            </a:r>
            <a:r>
              <a:rPr lang="en-US" dirty="0" err="1" smtClean="0">
                <a:solidFill>
                  <a:schemeClr val="dk1"/>
                </a:solidFill>
              </a:rPr>
              <a:t>Observatorio</a:t>
            </a:r>
            <a:r>
              <a:rPr lang="en-US" dirty="0" smtClean="0">
                <a:solidFill>
                  <a:schemeClr val="dk1"/>
                </a:solidFill>
              </a:rPr>
              <a:t> </a:t>
            </a:r>
            <a:r>
              <a:rPr lang="en-US" dirty="0">
                <a:solidFill>
                  <a:schemeClr val="dk1"/>
                </a:solidFill>
              </a:rPr>
              <a:t>de </a:t>
            </a:r>
            <a:r>
              <a:rPr lang="en-US" dirty="0" err="1">
                <a:solidFill>
                  <a:schemeClr val="dk1"/>
                </a:solidFill>
              </a:rPr>
              <a:t>Salud</a:t>
            </a:r>
            <a:r>
              <a:rPr lang="en-US" dirty="0">
                <a:solidFill>
                  <a:schemeClr val="dk1"/>
                </a:solidFill>
              </a:rPr>
              <a:t> Mental Perinatal AISMP ONG (2025).</a:t>
            </a:r>
            <a:endParaRPr b="1" dirty="0">
              <a:solidFill>
                <a:schemeClr val="dk1"/>
              </a:solidFill>
            </a:endParaRPr>
          </a:p>
        </p:txBody>
      </p:sp>
      <p:cxnSp>
        <p:nvCxnSpPr>
          <p:cNvPr id="90" name="Google Shape;90;p1"/>
          <p:cNvCxnSpPr/>
          <p:nvPr/>
        </p:nvCxnSpPr>
        <p:spPr>
          <a:xfrm>
            <a:off x="-37486" y="1247277"/>
            <a:ext cx="9162673" cy="30596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1" name="Google Shape;91;p1"/>
          <p:cNvSpPr txBox="1"/>
          <p:nvPr/>
        </p:nvSpPr>
        <p:spPr>
          <a:xfrm>
            <a:off x="2337082" y="1026195"/>
            <a:ext cx="5359572" cy="161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50136"/>
              </a:lnSpc>
              <a:buSzPts val="1835"/>
            </a:pPr>
            <a:endParaRPr sz="700">
              <a:solidFill>
                <a:srgbClr val="000001"/>
              </a:solidFill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52941" y="2853843"/>
            <a:ext cx="2614060" cy="650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just">
              <a:lnSpc>
                <a:spcPct val="115000"/>
              </a:lnSpc>
              <a:spcBef>
                <a:spcPts val="470"/>
              </a:spcBef>
              <a:buClr>
                <a:schemeClr val="dk1"/>
              </a:buClr>
              <a:buSzPts val="1100"/>
            </a:pPr>
            <a:r>
              <a:rPr lang="en-US" sz="700" dirty="0" err="1">
                <a:solidFill>
                  <a:schemeClr val="dk1"/>
                </a:solidFill>
              </a:rPr>
              <a:t>Explorar</a:t>
            </a:r>
            <a:r>
              <a:rPr lang="en-US" sz="700" dirty="0">
                <a:solidFill>
                  <a:schemeClr val="dk1"/>
                </a:solidFill>
              </a:rPr>
              <a:t> la </a:t>
            </a:r>
            <a:r>
              <a:rPr lang="en-US" sz="700" dirty="0" err="1">
                <a:solidFill>
                  <a:schemeClr val="dk1"/>
                </a:solidFill>
              </a:rPr>
              <a:t>posible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asociación</a:t>
            </a:r>
            <a:r>
              <a:rPr lang="en-US" sz="700" dirty="0">
                <a:solidFill>
                  <a:schemeClr val="dk1"/>
                </a:solidFill>
              </a:rPr>
              <a:t> entre </a:t>
            </a:r>
            <a:r>
              <a:rPr lang="en-US" sz="700" dirty="0" err="1">
                <a:solidFill>
                  <a:schemeClr val="dk1"/>
                </a:solidFill>
              </a:rPr>
              <a:t>experiencias</a:t>
            </a:r>
            <a:r>
              <a:rPr lang="en-US" sz="700" dirty="0">
                <a:solidFill>
                  <a:schemeClr val="dk1"/>
                </a:solidFill>
              </a:rPr>
              <a:t> de </a:t>
            </a:r>
            <a:r>
              <a:rPr lang="en-US" sz="700" dirty="0" err="1">
                <a:solidFill>
                  <a:schemeClr val="dk1"/>
                </a:solidFill>
              </a:rPr>
              <a:t>violencia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gineco-obstétrica</a:t>
            </a:r>
            <a:r>
              <a:rPr lang="en-US" sz="700" dirty="0">
                <a:solidFill>
                  <a:schemeClr val="dk1"/>
                </a:solidFill>
              </a:rPr>
              <a:t> y </a:t>
            </a:r>
            <a:r>
              <a:rPr lang="en-US" sz="700" dirty="0" err="1">
                <a:solidFill>
                  <a:schemeClr val="dk1"/>
                </a:solidFill>
              </a:rPr>
              <a:t>sintomatología</a:t>
            </a:r>
            <a:r>
              <a:rPr lang="en-US" sz="700" dirty="0">
                <a:solidFill>
                  <a:schemeClr val="dk1"/>
                </a:solidFill>
              </a:rPr>
              <a:t> compatible con </a:t>
            </a:r>
            <a:r>
              <a:rPr lang="en-US" sz="700" dirty="0" err="1">
                <a:solidFill>
                  <a:schemeClr val="dk1"/>
                </a:solidFill>
              </a:rPr>
              <a:t>Trastorno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por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estrés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postraumático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posparto</a:t>
            </a:r>
            <a:r>
              <a:rPr lang="en-US" sz="700" dirty="0">
                <a:solidFill>
                  <a:schemeClr val="dk1"/>
                </a:solidFill>
              </a:rPr>
              <a:t> (TEPT-PP) y </a:t>
            </a:r>
            <a:r>
              <a:rPr lang="en-US" sz="700" dirty="0" err="1">
                <a:solidFill>
                  <a:schemeClr val="dk1"/>
                </a:solidFill>
              </a:rPr>
              <a:t>Depresión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materna</a:t>
            </a:r>
            <a:r>
              <a:rPr lang="en-US" sz="700" dirty="0">
                <a:solidFill>
                  <a:schemeClr val="dk1"/>
                </a:solidFill>
              </a:rPr>
              <a:t>.</a:t>
            </a:r>
            <a:endParaRPr sz="700" dirty="0">
              <a:solidFill>
                <a:schemeClr val="dk1"/>
              </a:solidFill>
            </a:endParaRPr>
          </a:p>
          <a:p>
            <a:pPr algn="just">
              <a:lnSpc>
                <a:spcPct val="140054"/>
              </a:lnSpc>
              <a:spcBef>
                <a:spcPts val="470"/>
              </a:spcBef>
              <a:buSzPts val="1835"/>
            </a:pPr>
            <a:endParaRPr sz="700" dirty="0">
              <a:solidFill>
                <a:srgbClr val="000001"/>
              </a:solidFill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2804973" y="1355521"/>
            <a:ext cx="1341794" cy="150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54"/>
              </a:lnSpc>
              <a:buSzPts val="1835"/>
            </a:pPr>
            <a:r>
              <a:rPr lang="en-US" sz="700" b="1" dirty="0">
                <a:solidFill>
                  <a:srgbClr val="9900FF"/>
                </a:solidFill>
              </a:rPr>
              <a:t>METODOLOGÍA</a:t>
            </a:r>
            <a:endParaRPr sz="700" b="1" dirty="0">
              <a:solidFill>
                <a:srgbClr val="9900FF"/>
              </a:solidFill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2804973" y="2579679"/>
            <a:ext cx="1757107" cy="150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54"/>
              </a:lnSpc>
              <a:buSzPts val="1835"/>
            </a:pPr>
            <a:r>
              <a:rPr lang="en-US" sz="700" b="1" dirty="0">
                <a:solidFill>
                  <a:srgbClr val="9900FF"/>
                </a:solidFill>
              </a:rPr>
              <a:t>RESULTADOS CLAVE</a:t>
            </a:r>
            <a:endParaRPr sz="700" b="1" dirty="0">
              <a:solidFill>
                <a:srgbClr val="9900FF"/>
              </a:solidFill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2804972" y="1441575"/>
            <a:ext cx="2496514" cy="935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just">
              <a:lnSpc>
                <a:spcPct val="115000"/>
              </a:lnSpc>
              <a:spcBef>
                <a:spcPts val="470"/>
              </a:spcBef>
            </a:pPr>
            <a:r>
              <a:rPr lang="en-US" sz="700" dirty="0" err="1">
                <a:solidFill>
                  <a:schemeClr val="dk1"/>
                </a:solidFill>
              </a:rPr>
              <a:t>Análisis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descriptivo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integrativo</a:t>
            </a:r>
            <a:r>
              <a:rPr lang="en-US" sz="700" dirty="0">
                <a:solidFill>
                  <a:schemeClr val="dk1"/>
                </a:solidFill>
              </a:rPr>
              <a:t> de </a:t>
            </a:r>
            <a:r>
              <a:rPr lang="en-US" sz="700" dirty="0" err="1">
                <a:solidFill>
                  <a:schemeClr val="dk1"/>
                </a:solidFill>
              </a:rPr>
              <a:t>datos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secundarios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provenientes</a:t>
            </a:r>
            <a:r>
              <a:rPr lang="en-US" sz="700" dirty="0">
                <a:solidFill>
                  <a:schemeClr val="dk1"/>
                </a:solidFill>
              </a:rPr>
              <a:t> de </a:t>
            </a:r>
            <a:r>
              <a:rPr lang="en-US" sz="700" dirty="0" err="1">
                <a:solidFill>
                  <a:schemeClr val="dk1"/>
                </a:solidFill>
              </a:rPr>
              <a:t>observatorios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nacionales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independientes</a:t>
            </a:r>
            <a:r>
              <a:rPr lang="en-US" sz="700" dirty="0">
                <a:solidFill>
                  <a:schemeClr val="dk1"/>
                </a:solidFill>
              </a:rPr>
              <a:t>. Se </a:t>
            </a:r>
            <a:r>
              <a:rPr lang="en-US" sz="700" dirty="0" err="1">
                <a:solidFill>
                  <a:schemeClr val="dk1"/>
                </a:solidFill>
              </a:rPr>
              <a:t>compararon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tendencias</a:t>
            </a:r>
            <a:r>
              <a:rPr lang="en-US" sz="700" dirty="0">
                <a:solidFill>
                  <a:schemeClr val="dk1"/>
                </a:solidFill>
              </a:rPr>
              <a:t> de </a:t>
            </a:r>
            <a:r>
              <a:rPr lang="en-US" sz="700" dirty="0" err="1">
                <a:solidFill>
                  <a:schemeClr val="dk1"/>
                </a:solidFill>
              </a:rPr>
              <a:t>prevalencia</a:t>
            </a:r>
            <a:r>
              <a:rPr lang="en-US" sz="700" dirty="0">
                <a:solidFill>
                  <a:schemeClr val="dk1"/>
                </a:solidFill>
              </a:rPr>
              <a:t> de VGO y </a:t>
            </a:r>
            <a:r>
              <a:rPr lang="en-US" sz="700" dirty="0" err="1">
                <a:solidFill>
                  <a:schemeClr val="dk1"/>
                </a:solidFill>
              </a:rPr>
              <a:t>sintomatología</a:t>
            </a:r>
            <a:r>
              <a:rPr lang="en-US" sz="700" dirty="0">
                <a:solidFill>
                  <a:schemeClr val="dk1"/>
                </a:solidFill>
              </a:rPr>
              <a:t> en </a:t>
            </a:r>
            <a:r>
              <a:rPr lang="en-US" sz="700" dirty="0" err="1">
                <a:solidFill>
                  <a:schemeClr val="dk1"/>
                </a:solidFill>
              </a:rPr>
              <a:t>salud</a:t>
            </a:r>
            <a:r>
              <a:rPr lang="en-US" sz="700" dirty="0">
                <a:solidFill>
                  <a:schemeClr val="dk1"/>
                </a:solidFill>
              </a:rPr>
              <a:t> mental perinatal.</a:t>
            </a:r>
            <a:endParaRPr sz="700" dirty="0">
              <a:solidFill>
                <a:schemeClr val="dk1"/>
              </a:solidFill>
            </a:endParaRPr>
          </a:p>
          <a:p>
            <a:pPr algn="just">
              <a:lnSpc>
                <a:spcPct val="115000"/>
              </a:lnSpc>
              <a:spcBef>
                <a:spcPts val="470"/>
              </a:spcBef>
              <a:spcAft>
                <a:spcPts val="470"/>
              </a:spcAft>
              <a:buClr>
                <a:schemeClr val="dk1"/>
              </a:buClr>
              <a:buSzPts val="1100"/>
            </a:pPr>
            <a:r>
              <a:rPr lang="en-US" sz="700" dirty="0">
                <a:solidFill>
                  <a:schemeClr val="dk1"/>
                </a:solidFill>
              </a:rPr>
              <a:t>No se </a:t>
            </a:r>
            <a:r>
              <a:rPr lang="en-US" sz="700" dirty="0" err="1">
                <a:solidFill>
                  <a:schemeClr val="dk1"/>
                </a:solidFill>
              </a:rPr>
              <a:t>realizaron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análisis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sobre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cohortes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comunes</a:t>
            </a:r>
            <a:r>
              <a:rPr lang="en-US" sz="700" dirty="0">
                <a:solidFill>
                  <a:schemeClr val="dk1"/>
                </a:solidFill>
              </a:rPr>
              <a:t>, </a:t>
            </a:r>
            <a:r>
              <a:rPr lang="en-US" sz="700" dirty="0" err="1">
                <a:solidFill>
                  <a:schemeClr val="dk1"/>
                </a:solidFill>
              </a:rPr>
              <a:t>por</a:t>
            </a:r>
            <a:r>
              <a:rPr lang="en-US" sz="700" dirty="0">
                <a:solidFill>
                  <a:schemeClr val="dk1"/>
                </a:solidFill>
              </a:rPr>
              <a:t> lo </a:t>
            </a:r>
            <a:r>
              <a:rPr lang="en-US" sz="700" dirty="0" err="1">
                <a:solidFill>
                  <a:schemeClr val="dk1"/>
                </a:solidFill>
              </a:rPr>
              <a:t>que</a:t>
            </a:r>
            <a:r>
              <a:rPr lang="en-US" sz="700" dirty="0">
                <a:solidFill>
                  <a:schemeClr val="dk1"/>
                </a:solidFill>
              </a:rPr>
              <a:t> no se </a:t>
            </a:r>
            <a:r>
              <a:rPr lang="en-US" sz="700" dirty="0" err="1">
                <a:solidFill>
                  <a:schemeClr val="dk1"/>
                </a:solidFill>
              </a:rPr>
              <a:t>infiere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causalidad</a:t>
            </a:r>
            <a:r>
              <a:rPr lang="en-US" sz="700" dirty="0">
                <a:solidFill>
                  <a:schemeClr val="dk1"/>
                </a:solidFill>
              </a:rPr>
              <a:t>.</a:t>
            </a:r>
            <a:endParaRPr sz="700" dirty="0">
              <a:solidFill>
                <a:schemeClr val="dk1"/>
              </a:solidFill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52941" y="2719893"/>
            <a:ext cx="1269947" cy="150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54"/>
              </a:lnSpc>
              <a:buSzPts val="1835"/>
            </a:pPr>
            <a:r>
              <a:rPr lang="en-US" sz="700" b="1" dirty="0">
                <a:solidFill>
                  <a:srgbClr val="9900FF"/>
                </a:solidFill>
              </a:rPr>
              <a:t>OBJETIVO</a:t>
            </a:r>
            <a:endParaRPr sz="700" b="1" dirty="0">
              <a:solidFill>
                <a:srgbClr val="9900FF"/>
              </a:solidFill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52941" y="1443442"/>
            <a:ext cx="2614059" cy="1183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just">
              <a:lnSpc>
                <a:spcPct val="115000"/>
              </a:lnSpc>
              <a:spcBef>
                <a:spcPts val="470"/>
              </a:spcBef>
              <a:buClr>
                <a:schemeClr val="dk1"/>
              </a:buClr>
              <a:buSzPts val="1100"/>
            </a:pPr>
            <a:r>
              <a:rPr lang="en-US" sz="700" dirty="0">
                <a:solidFill>
                  <a:schemeClr val="dk1"/>
                </a:solidFill>
              </a:rPr>
              <a:t>La </a:t>
            </a:r>
            <a:r>
              <a:rPr lang="en-US" sz="700" dirty="0" err="1">
                <a:solidFill>
                  <a:schemeClr val="dk1"/>
                </a:solidFill>
              </a:rPr>
              <a:t>violencia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gineco-obstétrica</a:t>
            </a:r>
            <a:r>
              <a:rPr lang="en-US" sz="700" dirty="0">
                <a:solidFill>
                  <a:schemeClr val="dk1"/>
                </a:solidFill>
              </a:rPr>
              <a:t> (VGO) </a:t>
            </a:r>
            <a:r>
              <a:rPr lang="en-US" sz="700" dirty="0" err="1">
                <a:solidFill>
                  <a:schemeClr val="dk1"/>
                </a:solidFill>
              </a:rPr>
              <a:t>es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una</a:t>
            </a:r>
            <a:r>
              <a:rPr lang="en-US" sz="700" dirty="0">
                <a:solidFill>
                  <a:schemeClr val="dk1"/>
                </a:solidFill>
              </a:rPr>
              <a:t> forma de </a:t>
            </a:r>
            <a:r>
              <a:rPr lang="en-US" sz="700" dirty="0" err="1">
                <a:solidFill>
                  <a:schemeClr val="dk1"/>
                </a:solidFill>
              </a:rPr>
              <a:t>violencia</a:t>
            </a:r>
            <a:r>
              <a:rPr lang="en-US" sz="700" dirty="0">
                <a:solidFill>
                  <a:schemeClr val="dk1"/>
                </a:solidFill>
              </a:rPr>
              <a:t> de </a:t>
            </a:r>
            <a:r>
              <a:rPr lang="en-US" sz="700" dirty="0" err="1">
                <a:solidFill>
                  <a:schemeClr val="dk1"/>
                </a:solidFill>
              </a:rPr>
              <a:t>género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reconocida</a:t>
            </a:r>
            <a:r>
              <a:rPr lang="en-US" sz="700" dirty="0">
                <a:solidFill>
                  <a:schemeClr val="dk1"/>
                </a:solidFill>
              </a:rPr>
              <a:t> en Argentina, </a:t>
            </a:r>
            <a:r>
              <a:rPr lang="en-US" sz="700" dirty="0" err="1">
                <a:solidFill>
                  <a:schemeClr val="dk1"/>
                </a:solidFill>
              </a:rPr>
              <a:t>caracterizada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por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intervenciones</a:t>
            </a:r>
            <a:r>
              <a:rPr lang="en-US" sz="700" dirty="0">
                <a:solidFill>
                  <a:schemeClr val="dk1"/>
                </a:solidFill>
              </a:rPr>
              <a:t> no </a:t>
            </a:r>
            <a:r>
              <a:rPr lang="en-US" sz="700" dirty="0" err="1">
                <a:solidFill>
                  <a:schemeClr val="dk1"/>
                </a:solidFill>
              </a:rPr>
              <a:t>consentidas</a:t>
            </a:r>
            <a:r>
              <a:rPr lang="en-US" sz="700" dirty="0">
                <a:solidFill>
                  <a:schemeClr val="dk1"/>
                </a:solidFill>
              </a:rPr>
              <a:t>, </a:t>
            </a:r>
            <a:r>
              <a:rPr lang="en-US" sz="700" dirty="0" err="1">
                <a:solidFill>
                  <a:schemeClr val="dk1"/>
                </a:solidFill>
              </a:rPr>
              <a:t>maltrato</a:t>
            </a:r>
            <a:r>
              <a:rPr lang="en-US" sz="700" dirty="0">
                <a:solidFill>
                  <a:schemeClr val="dk1"/>
                </a:solidFill>
              </a:rPr>
              <a:t> y </a:t>
            </a:r>
            <a:r>
              <a:rPr lang="en-US" sz="700" dirty="0" err="1">
                <a:solidFill>
                  <a:schemeClr val="dk1"/>
                </a:solidFill>
              </a:rPr>
              <a:t>medicalización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excesiva</a:t>
            </a:r>
            <a:r>
              <a:rPr lang="en-US" sz="700" dirty="0">
                <a:solidFill>
                  <a:schemeClr val="dk1"/>
                </a:solidFill>
              </a:rPr>
              <a:t>.</a:t>
            </a:r>
            <a:endParaRPr sz="700" dirty="0">
              <a:solidFill>
                <a:schemeClr val="dk1"/>
              </a:solidFill>
            </a:endParaRPr>
          </a:p>
          <a:p>
            <a:pPr algn="just">
              <a:lnSpc>
                <a:spcPct val="115000"/>
              </a:lnSpc>
              <a:spcBef>
                <a:spcPts val="470"/>
              </a:spcBef>
              <a:buClr>
                <a:schemeClr val="dk1"/>
              </a:buClr>
              <a:buSzPts val="1100"/>
            </a:pPr>
            <a:r>
              <a:rPr lang="en-US" sz="700" b="1" dirty="0">
                <a:solidFill>
                  <a:schemeClr val="dk1"/>
                </a:solidFill>
              </a:rPr>
              <a:t>Hasta 7 de </a:t>
            </a:r>
            <a:r>
              <a:rPr lang="en-US" sz="700" b="1" dirty="0" err="1">
                <a:solidFill>
                  <a:schemeClr val="dk1"/>
                </a:solidFill>
              </a:rPr>
              <a:t>cada</a:t>
            </a:r>
            <a:r>
              <a:rPr lang="en-US" sz="700" b="1" dirty="0">
                <a:solidFill>
                  <a:schemeClr val="dk1"/>
                </a:solidFill>
              </a:rPr>
              <a:t> 10 personas </a:t>
            </a:r>
            <a:r>
              <a:rPr lang="en-US" sz="700" b="1" dirty="0" err="1">
                <a:solidFill>
                  <a:schemeClr val="dk1"/>
                </a:solidFill>
              </a:rPr>
              <a:t>reportan</a:t>
            </a:r>
            <a:r>
              <a:rPr lang="en-US" sz="700" b="1" dirty="0">
                <a:solidFill>
                  <a:schemeClr val="dk1"/>
                </a:solidFill>
              </a:rPr>
              <a:t> </a:t>
            </a:r>
            <a:r>
              <a:rPr lang="en-US" sz="700" b="1" dirty="0" err="1">
                <a:solidFill>
                  <a:schemeClr val="dk1"/>
                </a:solidFill>
              </a:rPr>
              <a:t>experiencias</a:t>
            </a:r>
            <a:r>
              <a:rPr lang="en-US" sz="700" b="1" dirty="0">
                <a:solidFill>
                  <a:schemeClr val="dk1"/>
                </a:solidFill>
              </a:rPr>
              <a:t> de VGO en Argentina.</a:t>
            </a:r>
            <a:endParaRPr sz="700" b="1" dirty="0">
              <a:solidFill>
                <a:schemeClr val="dk1"/>
              </a:solidFill>
            </a:endParaRPr>
          </a:p>
          <a:p>
            <a:pPr algn="just">
              <a:lnSpc>
                <a:spcPct val="115000"/>
              </a:lnSpc>
              <a:spcBef>
                <a:spcPts val="470"/>
              </a:spcBef>
              <a:buClr>
                <a:schemeClr val="dk1"/>
              </a:buClr>
              <a:buSzPts val="1100"/>
            </a:pPr>
            <a:r>
              <a:rPr lang="en-US" sz="700" dirty="0">
                <a:solidFill>
                  <a:schemeClr val="dk1"/>
                </a:solidFill>
              </a:rPr>
              <a:t>A </a:t>
            </a:r>
            <a:r>
              <a:rPr lang="en-US" sz="700" dirty="0" err="1">
                <a:solidFill>
                  <a:schemeClr val="dk1"/>
                </a:solidFill>
              </a:rPr>
              <a:t>pesar</a:t>
            </a:r>
            <a:r>
              <a:rPr lang="en-US" sz="700" dirty="0">
                <a:solidFill>
                  <a:schemeClr val="dk1"/>
                </a:solidFill>
              </a:rPr>
              <a:t> de </a:t>
            </a:r>
            <a:r>
              <a:rPr lang="en-US" sz="700" dirty="0" err="1">
                <a:solidFill>
                  <a:schemeClr val="dk1"/>
                </a:solidFill>
              </a:rPr>
              <a:t>su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alta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prevalencia</a:t>
            </a:r>
            <a:r>
              <a:rPr lang="en-US" sz="700" dirty="0">
                <a:solidFill>
                  <a:schemeClr val="dk1"/>
                </a:solidFill>
              </a:rPr>
              <a:t>, </a:t>
            </a:r>
            <a:r>
              <a:rPr lang="en-US" sz="700" dirty="0" err="1">
                <a:solidFill>
                  <a:schemeClr val="dk1"/>
                </a:solidFill>
              </a:rPr>
              <a:t>su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impacto</a:t>
            </a:r>
            <a:r>
              <a:rPr lang="en-US" sz="700" dirty="0">
                <a:solidFill>
                  <a:schemeClr val="dk1"/>
                </a:solidFill>
              </a:rPr>
              <a:t> en la </a:t>
            </a:r>
            <a:r>
              <a:rPr lang="en-US" sz="700" dirty="0" err="1">
                <a:solidFill>
                  <a:schemeClr val="dk1"/>
                </a:solidFill>
              </a:rPr>
              <a:t>salud</a:t>
            </a:r>
            <a:r>
              <a:rPr lang="en-US" sz="700" dirty="0">
                <a:solidFill>
                  <a:schemeClr val="dk1"/>
                </a:solidFill>
              </a:rPr>
              <a:t> mental perinatal </a:t>
            </a:r>
            <a:r>
              <a:rPr lang="en-US" sz="700" dirty="0" err="1">
                <a:solidFill>
                  <a:schemeClr val="dk1"/>
                </a:solidFill>
              </a:rPr>
              <a:t>permanece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subintegrado</a:t>
            </a:r>
            <a:r>
              <a:rPr lang="en-US" sz="700" dirty="0">
                <a:solidFill>
                  <a:schemeClr val="dk1"/>
                </a:solidFill>
              </a:rPr>
              <a:t> en la </a:t>
            </a:r>
            <a:r>
              <a:rPr lang="en-US" sz="700" dirty="0" err="1">
                <a:solidFill>
                  <a:schemeClr val="dk1"/>
                </a:solidFill>
              </a:rPr>
              <a:t>práctica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clínica</a:t>
            </a:r>
            <a:r>
              <a:rPr lang="en-US" sz="700" dirty="0" smtClean="0">
                <a:solidFill>
                  <a:schemeClr val="dk1"/>
                </a:solidFill>
              </a:rPr>
              <a:t>.</a:t>
            </a:r>
            <a:endParaRPr sz="700" dirty="0">
              <a:solidFill>
                <a:schemeClr val="dk1"/>
              </a:solidFill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52941" y="1355521"/>
            <a:ext cx="1243508" cy="150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54"/>
              </a:lnSpc>
              <a:buSzPts val="1835"/>
            </a:pPr>
            <a:r>
              <a:rPr lang="en-US" sz="700" b="1" dirty="0">
                <a:solidFill>
                  <a:srgbClr val="9900FF"/>
                </a:solidFill>
              </a:rPr>
              <a:t>INTRODUCCIÓN</a:t>
            </a:r>
            <a:endParaRPr sz="700" b="1" dirty="0">
              <a:solidFill>
                <a:srgbClr val="9900FF"/>
              </a:solidFill>
            </a:endParaRPr>
          </a:p>
        </p:txBody>
      </p:sp>
      <p:sp>
        <p:nvSpPr>
          <p:cNvPr id="99" name="Google Shape;99;p1"/>
          <p:cNvSpPr txBox="1"/>
          <p:nvPr/>
        </p:nvSpPr>
        <p:spPr>
          <a:xfrm>
            <a:off x="5400040" y="1567646"/>
            <a:ext cx="3662680" cy="1908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77800" indent="-177800" algn="just">
              <a:lnSpc>
                <a:spcPct val="150000"/>
              </a:lnSpc>
              <a:spcBef>
                <a:spcPts val="470"/>
              </a:spcBef>
              <a:spcAft>
                <a:spcPts val="1200"/>
              </a:spcAft>
              <a:buClr>
                <a:schemeClr val="dk1"/>
              </a:buClr>
              <a:buSzPct val="150000"/>
              <a:buFont typeface="+mj-lt"/>
              <a:buAutoNum type="arabicPeriod"/>
            </a:pPr>
            <a:r>
              <a:rPr lang="en-US" sz="700" dirty="0" smtClean="0">
                <a:solidFill>
                  <a:schemeClr val="dk1"/>
                </a:solidFill>
              </a:rPr>
              <a:t>Los </a:t>
            </a:r>
            <a:r>
              <a:rPr lang="en-US" sz="700" dirty="0" err="1" smtClean="0">
                <a:solidFill>
                  <a:schemeClr val="dk1"/>
                </a:solidFill>
              </a:rPr>
              <a:t>hallazgos</a:t>
            </a:r>
            <a:r>
              <a:rPr lang="en-US" sz="700" dirty="0" smtClean="0">
                <a:solidFill>
                  <a:schemeClr val="dk1"/>
                </a:solidFill>
              </a:rPr>
              <a:t> </a:t>
            </a:r>
            <a:r>
              <a:rPr lang="en-US" sz="700" dirty="0" err="1" smtClean="0">
                <a:solidFill>
                  <a:schemeClr val="dk1"/>
                </a:solidFill>
              </a:rPr>
              <a:t>sugieren</a:t>
            </a:r>
            <a:r>
              <a:rPr lang="en-US" sz="700" dirty="0" smtClean="0">
                <a:solidFill>
                  <a:schemeClr val="dk1"/>
                </a:solidFill>
              </a:rPr>
              <a:t> </a:t>
            </a:r>
            <a:r>
              <a:rPr lang="en-US" sz="700" dirty="0" err="1" smtClean="0">
                <a:solidFill>
                  <a:schemeClr val="dk1"/>
                </a:solidFill>
              </a:rPr>
              <a:t>una</a:t>
            </a:r>
            <a:r>
              <a:rPr lang="en-US" sz="700" dirty="0" smtClean="0">
                <a:solidFill>
                  <a:schemeClr val="dk1"/>
                </a:solidFill>
              </a:rPr>
              <a:t> </a:t>
            </a:r>
            <a:r>
              <a:rPr lang="en-US" sz="700" b="1" dirty="0" err="1" smtClean="0">
                <a:solidFill>
                  <a:schemeClr val="dk1"/>
                </a:solidFill>
              </a:rPr>
              <a:t>asociación</a:t>
            </a:r>
            <a:r>
              <a:rPr lang="en-US" sz="700" b="1" dirty="0" smtClean="0">
                <a:solidFill>
                  <a:schemeClr val="dk1"/>
                </a:solidFill>
              </a:rPr>
              <a:t> </a:t>
            </a:r>
            <a:r>
              <a:rPr lang="en-US" sz="700" b="1" dirty="0" err="1" smtClean="0">
                <a:solidFill>
                  <a:schemeClr val="dk1"/>
                </a:solidFill>
              </a:rPr>
              <a:t>potencial</a:t>
            </a:r>
            <a:r>
              <a:rPr lang="en-US" sz="700" b="1" dirty="0" smtClean="0">
                <a:solidFill>
                  <a:schemeClr val="dk1"/>
                </a:solidFill>
              </a:rPr>
              <a:t> </a:t>
            </a:r>
            <a:r>
              <a:rPr lang="en-US" sz="700" b="1" dirty="0" err="1" smtClean="0">
                <a:solidFill>
                  <a:schemeClr val="dk1"/>
                </a:solidFill>
              </a:rPr>
              <a:t>clínicamente</a:t>
            </a:r>
            <a:r>
              <a:rPr lang="en-US" sz="700" b="1" dirty="0" smtClean="0">
                <a:solidFill>
                  <a:schemeClr val="dk1"/>
                </a:solidFill>
              </a:rPr>
              <a:t> </a:t>
            </a:r>
            <a:r>
              <a:rPr lang="en-US" sz="700" b="1" dirty="0" err="1" smtClean="0">
                <a:solidFill>
                  <a:schemeClr val="dk1"/>
                </a:solidFill>
              </a:rPr>
              <a:t>significativa</a:t>
            </a:r>
            <a:r>
              <a:rPr lang="en-US" sz="700" b="1" dirty="0" smtClean="0">
                <a:solidFill>
                  <a:schemeClr val="dk1"/>
                </a:solidFill>
              </a:rPr>
              <a:t> entre la VGO y la </a:t>
            </a:r>
            <a:r>
              <a:rPr lang="en-US" sz="700" b="1" dirty="0" err="1" smtClean="0">
                <a:solidFill>
                  <a:schemeClr val="dk1"/>
                </a:solidFill>
              </a:rPr>
              <a:t>sintomatología</a:t>
            </a:r>
            <a:r>
              <a:rPr lang="en-US" sz="700" b="1" dirty="0" smtClean="0">
                <a:solidFill>
                  <a:schemeClr val="dk1"/>
                </a:solidFill>
              </a:rPr>
              <a:t> de </a:t>
            </a:r>
            <a:r>
              <a:rPr lang="en-US" sz="700" b="1" dirty="0" err="1" smtClean="0">
                <a:solidFill>
                  <a:schemeClr val="dk1"/>
                </a:solidFill>
              </a:rPr>
              <a:t>depresión</a:t>
            </a:r>
            <a:r>
              <a:rPr lang="en-US" sz="700" b="1" dirty="0" smtClean="0">
                <a:solidFill>
                  <a:schemeClr val="dk1"/>
                </a:solidFill>
              </a:rPr>
              <a:t> </a:t>
            </a:r>
            <a:r>
              <a:rPr lang="en-US" sz="700" b="1" dirty="0" err="1" smtClean="0">
                <a:solidFill>
                  <a:schemeClr val="dk1"/>
                </a:solidFill>
              </a:rPr>
              <a:t>posparto</a:t>
            </a:r>
            <a:r>
              <a:rPr lang="en-US" sz="700" b="1" dirty="0" smtClean="0">
                <a:solidFill>
                  <a:schemeClr val="dk1"/>
                </a:solidFill>
              </a:rPr>
              <a:t> y TEPT-PP.</a:t>
            </a:r>
            <a:endParaRPr sz="700" b="1" dirty="0" smtClean="0">
              <a:solidFill>
                <a:schemeClr val="dk1"/>
              </a:solidFill>
            </a:endParaRPr>
          </a:p>
          <a:p>
            <a:pPr marL="177800" indent="-177800" algn="just">
              <a:lnSpc>
                <a:spcPct val="150000"/>
              </a:lnSpc>
              <a:spcAft>
                <a:spcPts val="1200"/>
              </a:spcAft>
              <a:buClr>
                <a:schemeClr val="dk1"/>
              </a:buClr>
              <a:buSzPct val="150000"/>
              <a:buFont typeface="+mj-lt"/>
              <a:buAutoNum type="arabicPeriod"/>
            </a:pPr>
            <a:r>
              <a:rPr lang="en-US" sz="700" dirty="0" smtClean="0">
                <a:solidFill>
                  <a:schemeClr val="dk1"/>
                </a:solidFill>
              </a:rPr>
              <a:t>Su </a:t>
            </a:r>
            <a:r>
              <a:rPr lang="en-US" sz="700" dirty="0" err="1">
                <a:solidFill>
                  <a:schemeClr val="dk1"/>
                </a:solidFill>
              </a:rPr>
              <a:t>reconocimiento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es</a:t>
            </a:r>
            <a:r>
              <a:rPr lang="en-US" sz="700" dirty="0">
                <a:solidFill>
                  <a:schemeClr val="dk1"/>
                </a:solidFill>
              </a:rPr>
              <a:t> clave </a:t>
            </a:r>
            <a:r>
              <a:rPr lang="en-US" sz="700" dirty="0" err="1">
                <a:solidFill>
                  <a:schemeClr val="dk1"/>
                </a:solidFill>
              </a:rPr>
              <a:t>para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reducir</a:t>
            </a:r>
            <a:r>
              <a:rPr lang="en-US" sz="700" dirty="0">
                <a:solidFill>
                  <a:schemeClr val="dk1"/>
                </a:solidFill>
              </a:rPr>
              <a:t> la </a:t>
            </a:r>
            <a:r>
              <a:rPr lang="en-US" sz="700" dirty="0" err="1">
                <a:solidFill>
                  <a:schemeClr val="dk1"/>
                </a:solidFill>
              </a:rPr>
              <a:t>carga</a:t>
            </a:r>
            <a:r>
              <a:rPr lang="en-US" sz="700" dirty="0">
                <a:solidFill>
                  <a:schemeClr val="dk1"/>
                </a:solidFill>
              </a:rPr>
              <a:t> de </a:t>
            </a:r>
            <a:r>
              <a:rPr lang="en-US" sz="700" dirty="0" err="1">
                <a:solidFill>
                  <a:schemeClr val="dk1"/>
                </a:solidFill>
              </a:rPr>
              <a:t>enfermedad</a:t>
            </a:r>
            <a:r>
              <a:rPr lang="en-US" sz="700" dirty="0">
                <a:solidFill>
                  <a:schemeClr val="dk1"/>
                </a:solidFill>
              </a:rPr>
              <a:t> mental perinatal.</a:t>
            </a:r>
            <a:endParaRPr sz="700" dirty="0">
              <a:solidFill>
                <a:schemeClr val="dk1"/>
              </a:solidFill>
            </a:endParaRPr>
          </a:p>
          <a:p>
            <a:pPr marL="177800" indent="-177800" algn="just">
              <a:lnSpc>
                <a:spcPct val="150000"/>
              </a:lnSpc>
              <a:spcAft>
                <a:spcPts val="1200"/>
              </a:spcAft>
              <a:buClr>
                <a:schemeClr val="dk1"/>
              </a:buClr>
              <a:buSzPct val="150000"/>
              <a:buFont typeface="+mj-lt"/>
              <a:buAutoNum type="arabicPeriod"/>
            </a:pPr>
            <a:r>
              <a:rPr lang="en-US" sz="700" dirty="0" err="1">
                <a:solidFill>
                  <a:schemeClr val="dk1"/>
                </a:solidFill>
              </a:rPr>
              <a:t>Limitaciones</a:t>
            </a:r>
            <a:r>
              <a:rPr lang="en-US" sz="700" dirty="0">
                <a:solidFill>
                  <a:schemeClr val="dk1"/>
                </a:solidFill>
              </a:rPr>
              <a:t>: La </a:t>
            </a:r>
            <a:r>
              <a:rPr lang="en-US" sz="700" dirty="0" err="1">
                <a:solidFill>
                  <a:schemeClr val="dk1"/>
                </a:solidFill>
              </a:rPr>
              <a:t>ausencia</a:t>
            </a:r>
            <a:r>
              <a:rPr lang="en-US" sz="700" dirty="0">
                <a:solidFill>
                  <a:schemeClr val="dk1"/>
                </a:solidFill>
              </a:rPr>
              <a:t> de </a:t>
            </a:r>
            <a:r>
              <a:rPr lang="en-US" sz="700" dirty="0" err="1">
                <a:solidFill>
                  <a:schemeClr val="dk1"/>
                </a:solidFill>
              </a:rPr>
              <a:t>aplicación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sistemática</a:t>
            </a:r>
            <a:r>
              <a:rPr lang="en-US" sz="700" dirty="0">
                <a:solidFill>
                  <a:schemeClr val="dk1"/>
                </a:solidFill>
              </a:rPr>
              <a:t> de </a:t>
            </a:r>
            <a:r>
              <a:rPr lang="en-US" sz="700" dirty="0" err="1">
                <a:solidFill>
                  <a:schemeClr val="dk1"/>
                </a:solidFill>
              </a:rPr>
              <a:t>instrumentos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estandarizados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como</a:t>
            </a:r>
            <a:r>
              <a:rPr lang="en-US" sz="700" dirty="0">
                <a:solidFill>
                  <a:schemeClr val="dk1"/>
                </a:solidFill>
              </a:rPr>
              <a:t> la </a:t>
            </a:r>
            <a:r>
              <a:rPr lang="en-US" sz="700" b="1" dirty="0">
                <a:solidFill>
                  <a:schemeClr val="dk1"/>
                </a:solidFill>
              </a:rPr>
              <a:t>City Birth Trauma Scale</a:t>
            </a:r>
            <a:r>
              <a:rPr lang="en-US" sz="700" dirty="0">
                <a:solidFill>
                  <a:schemeClr val="dk1"/>
                </a:solidFill>
              </a:rPr>
              <a:t> y la </a:t>
            </a:r>
            <a:r>
              <a:rPr lang="en-US" sz="700" b="1" dirty="0">
                <a:solidFill>
                  <a:schemeClr val="dk1"/>
                </a:solidFill>
              </a:rPr>
              <a:t>Edinburgh Postnatal Depression Scale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limita</a:t>
            </a:r>
            <a:r>
              <a:rPr lang="en-US" sz="700" dirty="0">
                <a:solidFill>
                  <a:schemeClr val="dk1"/>
                </a:solidFill>
              </a:rPr>
              <a:t> la </a:t>
            </a:r>
            <a:r>
              <a:rPr lang="en-US" sz="700" dirty="0" err="1">
                <a:solidFill>
                  <a:schemeClr val="dk1"/>
                </a:solidFill>
              </a:rPr>
              <a:t>estimación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precisa</a:t>
            </a:r>
            <a:r>
              <a:rPr lang="en-US" sz="700" dirty="0">
                <a:solidFill>
                  <a:schemeClr val="dk1"/>
                </a:solidFill>
              </a:rPr>
              <a:t> de </a:t>
            </a:r>
            <a:r>
              <a:rPr lang="en-US" sz="700" dirty="0" err="1">
                <a:solidFill>
                  <a:schemeClr val="dk1"/>
                </a:solidFill>
              </a:rPr>
              <a:t>esta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asociación</a:t>
            </a:r>
            <a:r>
              <a:rPr lang="en-US" sz="700" dirty="0">
                <a:solidFill>
                  <a:schemeClr val="dk1"/>
                </a:solidFill>
              </a:rPr>
              <a:t>.</a:t>
            </a:r>
            <a:endParaRPr sz="700" dirty="0">
              <a:solidFill>
                <a:schemeClr val="dk1"/>
              </a:solidFill>
            </a:endParaRPr>
          </a:p>
          <a:p>
            <a:pPr>
              <a:lnSpc>
                <a:spcPct val="115000"/>
              </a:lnSpc>
              <a:spcBef>
                <a:spcPts val="470"/>
              </a:spcBef>
            </a:pPr>
            <a:endParaRPr sz="700" dirty="0">
              <a:solidFill>
                <a:schemeClr val="dk1"/>
              </a:solidFill>
            </a:endParaRPr>
          </a:p>
          <a:p>
            <a:pPr>
              <a:lnSpc>
                <a:spcPct val="150136"/>
              </a:lnSpc>
              <a:spcBef>
                <a:spcPts val="470"/>
              </a:spcBef>
              <a:buSzPts val="1835"/>
            </a:pPr>
            <a:endParaRPr sz="700" dirty="0">
              <a:solidFill>
                <a:srgbClr val="000001"/>
              </a:solidFill>
            </a:endParaRPr>
          </a:p>
        </p:txBody>
      </p:sp>
      <p:sp>
        <p:nvSpPr>
          <p:cNvPr id="100" name="Google Shape;100;p1"/>
          <p:cNvSpPr txBox="1"/>
          <p:nvPr/>
        </p:nvSpPr>
        <p:spPr>
          <a:xfrm>
            <a:off x="5400040" y="1355521"/>
            <a:ext cx="2162849" cy="150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54"/>
              </a:lnSpc>
              <a:buSzPts val="1835"/>
            </a:pPr>
            <a:r>
              <a:rPr lang="en-US" sz="700" b="1" dirty="0">
                <a:solidFill>
                  <a:srgbClr val="9900FF"/>
                </a:solidFill>
              </a:rPr>
              <a:t>CONCLUSIONES</a:t>
            </a:r>
            <a:endParaRPr sz="700" b="1" dirty="0">
              <a:solidFill>
                <a:srgbClr val="9900FF"/>
              </a:solidFill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5411309" y="3159961"/>
            <a:ext cx="2939551" cy="719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90488" indent="-84138">
              <a:lnSpc>
                <a:spcPct val="115000"/>
              </a:lnSpc>
              <a:spcBef>
                <a:spcPts val="470"/>
              </a:spcBef>
              <a:buClr>
                <a:schemeClr val="dk1"/>
              </a:buClr>
              <a:buSzPct val="150000"/>
              <a:buFont typeface="Arial" pitchFamily="34" charset="0"/>
              <a:buChar char="•"/>
            </a:pPr>
            <a:r>
              <a:rPr lang="en-US" sz="700" dirty="0" err="1" smtClean="0">
                <a:solidFill>
                  <a:schemeClr val="dk1"/>
                </a:solidFill>
              </a:rPr>
              <a:t>Incorporar</a:t>
            </a:r>
            <a:r>
              <a:rPr lang="en-US" sz="700" dirty="0" smtClean="0">
                <a:solidFill>
                  <a:schemeClr val="dk1"/>
                </a:solidFill>
              </a:rPr>
              <a:t> </a:t>
            </a:r>
            <a:r>
              <a:rPr lang="en-US" sz="700" dirty="0">
                <a:solidFill>
                  <a:schemeClr val="dk1"/>
                </a:solidFill>
              </a:rPr>
              <a:t>VGO en </a:t>
            </a:r>
            <a:r>
              <a:rPr lang="en-US" sz="700" dirty="0" err="1">
                <a:solidFill>
                  <a:schemeClr val="dk1"/>
                </a:solidFill>
              </a:rPr>
              <a:t>evaluación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clínica</a:t>
            </a:r>
            <a:r>
              <a:rPr lang="en-US" sz="700" dirty="0">
                <a:solidFill>
                  <a:schemeClr val="dk1"/>
                </a:solidFill>
              </a:rPr>
              <a:t/>
            </a:r>
            <a:br>
              <a:rPr lang="en-US" sz="700" dirty="0">
                <a:solidFill>
                  <a:schemeClr val="dk1"/>
                </a:solidFill>
              </a:rPr>
            </a:br>
            <a:endParaRPr sz="700" dirty="0">
              <a:solidFill>
                <a:schemeClr val="dk1"/>
              </a:solidFill>
            </a:endParaRPr>
          </a:p>
          <a:p>
            <a:pPr marL="90488" indent="-84138">
              <a:lnSpc>
                <a:spcPct val="115000"/>
              </a:lnSpc>
              <a:buClr>
                <a:schemeClr val="dk1"/>
              </a:buClr>
              <a:buSzPct val="150000"/>
              <a:buFont typeface="Arial" pitchFamily="34" charset="0"/>
              <a:buChar char="•"/>
            </a:pPr>
            <a:r>
              <a:rPr lang="en-US" sz="700" dirty="0" err="1">
                <a:solidFill>
                  <a:schemeClr val="dk1"/>
                </a:solidFill>
              </a:rPr>
              <a:t>Fortalecer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vigilancia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epidemiológica</a:t>
            </a:r>
            <a:r>
              <a:rPr lang="en-US" sz="700" dirty="0">
                <a:solidFill>
                  <a:schemeClr val="dk1"/>
                </a:solidFill>
              </a:rPr>
              <a:t/>
            </a:r>
            <a:br>
              <a:rPr lang="en-US" sz="700" dirty="0">
                <a:solidFill>
                  <a:schemeClr val="dk1"/>
                </a:solidFill>
              </a:rPr>
            </a:br>
            <a:endParaRPr sz="700" dirty="0">
              <a:solidFill>
                <a:schemeClr val="dk1"/>
              </a:solidFill>
            </a:endParaRPr>
          </a:p>
          <a:p>
            <a:pPr marL="90488" indent="-84138">
              <a:lnSpc>
                <a:spcPct val="115000"/>
              </a:lnSpc>
              <a:buClr>
                <a:schemeClr val="dk1"/>
              </a:buClr>
              <a:buSzPct val="150000"/>
              <a:buFont typeface="Arial" pitchFamily="34" charset="0"/>
              <a:buChar char="•"/>
            </a:pPr>
            <a:r>
              <a:rPr lang="en-US" sz="700" dirty="0" err="1">
                <a:solidFill>
                  <a:schemeClr val="dk1"/>
                </a:solidFill>
              </a:rPr>
              <a:t>Promover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atención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obstétrica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respetuosa</a:t>
            </a:r>
            <a:r>
              <a:rPr lang="en-US" sz="700" dirty="0">
                <a:solidFill>
                  <a:schemeClr val="dk1"/>
                </a:solidFill>
              </a:rPr>
              <a:t/>
            </a:r>
            <a:br>
              <a:rPr lang="en-US" sz="700" dirty="0">
                <a:solidFill>
                  <a:schemeClr val="dk1"/>
                </a:solidFill>
              </a:rPr>
            </a:br>
            <a:endParaRPr sz="700" dirty="0">
              <a:solidFill>
                <a:schemeClr val="dk1"/>
              </a:solidFill>
            </a:endParaRPr>
          </a:p>
          <a:p>
            <a:pPr marL="90488" indent="-84138">
              <a:lnSpc>
                <a:spcPct val="115000"/>
              </a:lnSpc>
              <a:buClr>
                <a:schemeClr val="dk1"/>
              </a:buClr>
              <a:buSzPct val="150000"/>
              <a:buFont typeface="Arial" pitchFamily="34" charset="0"/>
              <a:buChar char="•"/>
            </a:pPr>
            <a:r>
              <a:rPr lang="en-US" sz="700" dirty="0" err="1">
                <a:solidFill>
                  <a:schemeClr val="dk1"/>
                </a:solidFill>
              </a:rPr>
              <a:t>Desarrollar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estrategias</a:t>
            </a:r>
            <a:r>
              <a:rPr lang="en-US" sz="700" dirty="0">
                <a:solidFill>
                  <a:schemeClr val="dk1"/>
                </a:solidFill>
              </a:rPr>
              <a:t> </a:t>
            </a:r>
            <a:r>
              <a:rPr lang="en-US" sz="700" dirty="0" err="1">
                <a:solidFill>
                  <a:schemeClr val="dk1"/>
                </a:solidFill>
              </a:rPr>
              <a:t>preventivas</a:t>
            </a:r>
            <a:r>
              <a:rPr lang="en-US" sz="700" dirty="0">
                <a:solidFill>
                  <a:schemeClr val="dk1"/>
                </a:solidFill>
              </a:rPr>
              <a:t/>
            </a:r>
            <a:br>
              <a:rPr lang="en-US" sz="700" dirty="0">
                <a:solidFill>
                  <a:schemeClr val="dk1"/>
                </a:solidFill>
              </a:rPr>
            </a:br>
            <a:endParaRPr sz="700" dirty="0">
              <a:solidFill>
                <a:schemeClr val="dk1"/>
              </a:solidFill>
            </a:endParaRPr>
          </a:p>
          <a:p>
            <a:pPr marL="90488" indent="-84138">
              <a:lnSpc>
                <a:spcPct val="115000"/>
              </a:lnSpc>
              <a:spcBef>
                <a:spcPts val="470"/>
              </a:spcBef>
              <a:buSzPct val="150000"/>
              <a:buFont typeface="Arial" pitchFamily="34" charset="0"/>
              <a:buChar char="•"/>
            </a:pPr>
            <a:endParaRPr sz="700" dirty="0">
              <a:solidFill>
                <a:schemeClr val="dk1"/>
              </a:solidFill>
            </a:endParaRPr>
          </a:p>
          <a:p>
            <a:pPr>
              <a:lnSpc>
                <a:spcPct val="115000"/>
              </a:lnSpc>
              <a:spcBef>
                <a:spcPts val="470"/>
              </a:spcBef>
              <a:spcAft>
                <a:spcPts val="470"/>
              </a:spcAft>
              <a:buClr>
                <a:schemeClr val="dk1"/>
              </a:buClr>
              <a:buSzPts val="1100"/>
            </a:pPr>
            <a:endParaRPr sz="700" dirty="0">
              <a:solidFill>
                <a:schemeClr val="dk1"/>
              </a:solidFill>
            </a:endParaRPr>
          </a:p>
        </p:txBody>
      </p:sp>
      <p:sp>
        <p:nvSpPr>
          <p:cNvPr id="102" name="Google Shape;102;p1"/>
          <p:cNvSpPr txBox="1"/>
          <p:nvPr/>
        </p:nvSpPr>
        <p:spPr>
          <a:xfrm>
            <a:off x="5406229" y="3003551"/>
            <a:ext cx="1155465" cy="150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54"/>
              </a:lnSpc>
              <a:buSzPts val="1835"/>
            </a:pPr>
            <a:r>
              <a:rPr lang="en-US" sz="700" b="1" dirty="0">
                <a:solidFill>
                  <a:srgbClr val="9900FF"/>
                </a:solidFill>
              </a:rPr>
              <a:t>IMPLICANCIAS</a:t>
            </a:r>
            <a:endParaRPr sz="700" b="1" dirty="0">
              <a:solidFill>
                <a:srgbClr val="9900FF"/>
              </a:solidFill>
            </a:endParaRPr>
          </a:p>
        </p:txBody>
      </p:sp>
      <p:sp>
        <p:nvSpPr>
          <p:cNvPr id="103" name="Google Shape;103;p1"/>
          <p:cNvSpPr txBox="1"/>
          <p:nvPr/>
        </p:nvSpPr>
        <p:spPr>
          <a:xfrm>
            <a:off x="954642" y="853980"/>
            <a:ext cx="7234717" cy="4070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algn="ctr">
              <a:lnSpc>
                <a:spcPct val="114991"/>
              </a:lnSpc>
              <a:buSzPts val="5570"/>
            </a:pPr>
            <a:r>
              <a:rPr lang="en-US" sz="1150" b="1" dirty="0" err="1">
                <a:solidFill>
                  <a:srgbClr val="222222"/>
                </a:solidFill>
                <a:highlight>
                  <a:srgbClr val="FFFFFF"/>
                </a:highlight>
              </a:rPr>
              <a:t>Violencia</a:t>
            </a:r>
            <a:r>
              <a:rPr lang="en-US" sz="1150" b="1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1150" b="1" dirty="0" err="1">
                <a:solidFill>
                  <a:srgbClr val="222222"/>
                </a:solidFill>
                <a:highlight>
                  <a:srgbClr val="FFFFFF"/>
                </a:highlight>
              </a:rPr>
              <a:t>gineco-obstétrica</a:t>
            </a:r>
            <a:r>
              <a:rPr lang="en-US" sz="1150" b="1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1150" b="1" dirty="0" err="1">
                <a:solidFill>
                  <a:srgbClr val="222222"/>
                </a:solidFill>
                <a:highlight>
                  <a:srgbClr val="FFFFFF"/>
                </a:highlight>
              </a:rPr>
              <a:t>como</a:t>
            </a:r>
            <a:r>
              <a:rPr lang="en-US" sz="1150" b="1" dirty="0">
                <a:solidFill>
                  <a:srgbClr val="222222"/>
                </a:solidFill>
                <a:highlight>
                  <a:srgbClr val="FFFFFF"/>
                </a:highlight>
              </a:rPr>
              <a:t> factor de </a:t>
            </a:r>
            <a:r>
              <a:rPr lang="en-US" sz="1150" b="1" dirty="0" err="1">
                <a:solidFill>
                  <a:srgbClr val="222222"/>
                </a:solidFill>
                <a:highlight>
                  <a:srgbClr val="FFFFFF"/>
                </a:highlight>
              </a:rPr>
              <a:t>riesgo</a:t>
            </a:r>
            <a:r>
              <a:rPr lang="en-US" sz="1150" b="1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1150" b="1" dirty="0" err="1">
                <a:solidFill>
                  <a:srgbClr val="222222"/>
                </a:solidFill>
                <a:highlight>
                  <a:srgbClr val="FFFFFF"/>
                </a:highlight>
              </a:rPr>
              <a:t>para</a:t>
            </a:r>
            <a:r>
              <a:rPr lang="en-US" sz="1150" b="1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1150" b="1" dirty="0" err="1">
                <a:solidFill>
                  <a:srgbClr val="222222"/>
                </a:solidFill>
                <a:highlight>
                  <a:srgbClr val="FFFFFF"/>
                </a:highlight>
              </a:rPr>
              <a:t>trastorno</a:t>
            </a:r>
            <a:r>
              <a:rPr lang="en-US" sz="1150" b="1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1150" b="1" dirty="0" err="1">
                <a:solidFill>
                  <a:srgbClr val="222222"/>
                </a:solidFill>
                <a:highlight>
                  <a:srgbClr val="FFFFFF"/>
                </a:highlight>
              </a:rPr>
              <a:t>por</a:t>
            </a:r>
            <a:r>
              <a:rPr lang="en-US" sz="1150" b="1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1150" b="1" dirty="0" err="1">
                <a:solidFill>
                  <a:srgbClr val="222222"/>
                </a:solidFill>
                <a:highlight>
                  <a:srgbClr val="FFFFFF"/>
                </a:highlight>
              </a:rPr>
              <a:t>estrés</a:t>
            </a:r>
            <a:r>
              <a:rPr lang="en-US" sz="1150" b="1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1150" b="1" dirty="0" err="1">
                <a:solidFill>
                  <a:srgbClr val="222222"/>
                </a:solidFill>
                <a:highlight>
                  <a:srgbClr val="FFFFFF"/>
                </a:highlight>
              </a:rPr>
              <a:t>postraumático</a:t>
            </a:r>
            <a:r>
              <a:rPr lang="en-US" sz="1150" b="1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1150" b="1" dirty="0" err="1">
                <a:solidFill>
                  <a:srgbClr val="222222"/>
                </a:solidFill>
                <a:highlight>
                  <a:srgbClr val="FFFFFF"/>
                </a:highlight>
              </a:rPr>
              <a:t>posparto</a:t>
            </a:r>
            <a:r>
              <a:rPr lang="en-US" sz="1150" b="1" dirty="0">
                <a:solidFill>
                  <a:srgbClr val="222222"/>
                </a:solidFill>
                <a:highlight>
                  <a:srgbClr val="FFFFFF"/>
                </a:highlight>
              </a:rPr>
              <a:t> y </a:t>
            </a:r>
            <a:r>
              <a:rPr lang="en-US" sz="1150" b="1" dirty="0" err="1">
                <a:solidFill>
                  <a:srgbClr val="222222"/>
                </a:solidFill>
                <a:highlight>
                  <a:srgbClr val="FFFFFF"/>
                </a:highlight>
              </a:rPr>
              <a:t>depresión</a:t>
            </a:r>
            <a:r>
              <a:rPr lang="en-US" sz="1150" b="1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1150" b="1" dirty="0" err="1">
                <a:solidFill>
                  <a:srgbClr val="222222"/>
                </a:solidFill>
                <a:highlight>
                  <a:srgbClr val="FFFFFF"/>
                </a:highlight>
              </a:rPr>
              <a:t>materna</a:t>
            </a:r>
            <a:r>
              <a:rPr lang="en-US" sz="1150" b="1" dirty="0">
                <a:solidFill>
                  <a:srgbClr val="222222"/>
                </a:solidFill>
                <a:highlight>
                  <a:srgbClr val="FFFFFF"/>
                </a:highlight>
              </a:rPr>
              <a:t> en Argentina</a:t>
            </a:r>
            <a:endParaRPr sz="1150" b="1" dirty="0">
              <a:solidFill>
                <a:srgbClr val="FFFFFF"/>
              </a:solidFill>
            </a:endParaRPr>
          </a:p>
        </p:txBody>
      </p:sp>
      <p:pic>
        <p:nvPicPr>
          <p:cNvPr id="105" name="Google Shape;105;p1" title="portrait-pregnant-person-sitting-hospital-ward-bed.jpg"/>
          <p:cNvPicPr preferRelativeResize="0"/>
          <p:nvPr/>
        </p:nvPicPr>
        <p:blipFill rotWithShape="1">
          <a:blip r:embed="rId4">
            <a:alphaModFix/>
          </a:blip>
          <a:srcRect t="8210" r="8130" b="-8210"/>
          <a:stretch/>
        </p:blipFill>
        <p:spPr>
          <a:xfrm>
            <a:off x="35316" y="3387859"/>
            <a:ext cx="2631684" cy="136538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6" name="Google Shape;106;p1"/>
          <p:cNvCxnSpPr/>
          <p:nvPr/>
        </p:nvCxnSpPr>
        <p:spPr>
          <a:xfrm flipV="1">
            <a:off x="-18043" y="859109"/>
            <a:ext cx="9162043" cy="10723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7" name="Google Shape;107;p1"/>
          <p:cNvSpPr txBox="1"/>
          <p:nvPr/>
        </p:nvSpPr>
        <p:spPr>
          <a:xfrm>
            <a:off x="2804971" y="4142716"/>
            <a:ext cx="2496516" cy="579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just"/>
            <a:r>
              <a:rPr lang="en-US" sz="700" dirty="0">
                <a:solidFill>
                  <a:srgbClr val="222222"/>
                </a:solidFill>
                <a:highlight>
                  <a:srgbClr val="FFFFFF"/>
                </a:highlight>
              </a:rPr>
              <a:t>Se </a:t>
            </a:r>
            <a:r>
              <a:rPr lang="en-US" sz="700" dirty="0" err="1">
                <a:solidFill>
                  <a:srgbClr val="222222"/>
                </a:solidFill>
                <a:highlight>
                  <a:srgbClr val="FFFFFF"/>
                </a:highlight>
              </a:rPr>
              <a:t>observa</a:t>
            </a:r>
            <a:r>
              <a:rPr lang="en-US" sz="700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700" dirty="0" err="1">
                <a:solidFill>
                  <a:srgbClr val="222222"/>
                </a:solidFill>
                <a:highlight>
                  <a:srgbClr val="FFFFFF"/>
                </a:highlight>
              </a:rPr>
              <a:t>una</a:t>
            </a:r>
            <a:r>
              <a:rPr lang="en-US" sz="700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700" dirty="0" err="1">
                <a:solidFill>
                  <a:srgbClr val="222222"/>
                </a:solidFill>
                <a:highlight>
                  <a:srgbClr val="FFFFFF"/>
                </a:highlight>
              </a:rPr>
              <a:t>coexistencia</a:t>
            </a:r>
            <a:r>
              <a:rPr lang="en-US" sz="700" dirty="0">
                <a:solidFill>
                  <a:srgbClr val="222222"/>
                </a:solidFill>
                <a:highlight>
                  <a:srgbClr val="FFFFFF"/>
                </a:highlight>
              </a:rPr>
              <a:t> de </a:t>
            </a:r>
            <a:r>
              <a:rPr lang="en-US" sz="700" dirty="0" err="1">
                <a:solidFill>
                  <a:srgbClr val="222222"/>
                </a:solidFill>
                <a:highlight>
                  <a:srgbClr val="FFFFFF"/>
                </a:highlight>
              </a:rPr>
              <a:t>alta</a:t>
            </a:r>
            <a:r>
              <a:rPr lang="en-US" sz="700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700" dirty="0" err="1">
                <a:solidFill>
                  <a:srgbClr val="222222"/>
                </a:solidFill>
                <a:highlight>
                  <a:srgbClr val="FFFFFF"/>
                </a:highlight>
              </a:rPr>
              <a:t>prevalencia</a:t>
            </a:r>
            <a:r>
              <a:rPr lang="en-US" sz="700" dirty="0">
                <a:solidFill>
                  <a:srgbClr val="222222"/>
                </a:solidFill>
                <a:highlight>
                  <a:srgbClr val="FFFFFF"/>
                </a:highlight>
              </a:rPr>
              <a:t> de </a:t>
            </a:r>
            <a:r>
              <a:rPr lang="en-US" sz="700" b="1" dirty="0">
                <a:solidFill>
                  <a:srgbClr val="222222"/>
                </a:solidFill>
                <a:highlight>
                  <a:srgbClr val="FFFFFF"/>
                </a:highlight>
              </a:rPr>
              <a:t>VGO (70%) c</a:t>
            </a:r>
            <a:r>
              <a:rPr lang="en-US" sz="700" dirty="0">
                <a:solidFill>
                  <a:srgbClr val="222222"/>
                </a:solidFill>
                <a:highlight>
                  <a:srgbClr val="FFFFFF"/>
                </a:highlight>
              </a:rPr>
              <a:t>on </a:t>
            </a:r>
            <a:r>
              <a:rPr lang="en-US" sz="700" dirty="0" err="1">
                <a:solidFill>
                  <a:srgbClr val="222222"/>
                </a:solidFill>
                <a:highlight>
                  <a:srgbClr val="FFFFFF"/>
                </a:highlight>
              </a:rPr>
              <a:t>frecuencias</a:t>
            </a:r>
            <a:r>
              <a:rPr lang="en-US" sz="700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700" dirty="0" err="1">
                <a:solidFill>
                  <a:srgbClr val="222222"/>
                </a:solidFill>
                <a:highlight>
                  <a:srgbClr val="FFFFFF"/>
                </a:highlight>
              </a:rPr>
              <a:t>relevantes</a:t>
            </a:r>
            <a:r>
              <a:rPr lang="en-US" sz="700" dirty="0">
                <a:solidFill>
                  <a:srgbClr val="222222"/>
                </a:solidFill>
                <a:highlight>
                  <a:srgbClr val="FFFFFF"/>
                </a:highlight>
              </a:rPr>
              <a:t> de </a:t>
            </a:r>
            <a:r>
              <a:rPr lang="en-US" sz="700" b="1" dirty="0" err="1">
                <a:solidFill>
                  <a:srgbClr val="222222"/>
                </a:solidFill>
                <a:highlight>
                  <a:srgbClr val="FFFFFF"/>
                </a:highlight>
              </a:rPr>
              <a:t>sintomatología</a:t>
            </a:r>
            <a:r>
              <a:rPr lang="en-US" sz="700" b="1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700" b="1" dirty="0" err="1">
                <a:solidFill>
                  <a:srgbClr val="222222"/>
                </a:solidFill>
                <a:highlight>
                  <a:srgbClr val="FFFFFF"/>
                </a:highlight>
              </a:rPr>
              <a:t>depresiva</a:t>
            </a:r>
            <a:r>
              <a:rPr lang="en-US" sz="700" b="1" dirty="0">
                <a:solidFill>
                  <a:srgbClr val="222222"/>
                </a:solidFill>
                <a:highlight>
                  <a:srgbClr val="FFFFFF"/>
                </a:highlight>
              </a:rPr>
              <a:t> (40%) </a:t>
            </a:r>
            <a:r>
              <a:rPr lang="en-US" sz="700" dirty="0">
                <a:solidFill>
                  <a:srgbClr val="222222"/>
                </a:solidFill>
                <a:highlight>
                  <a:srgbClr val="FFFFFF"/>
                </a:highlight>
              </a:rPr>
              <a:t>y </a:t>
            </a:r>
            <a:r>
              <a:rPr lang="en-US" sz="700" b="1" dirty="0">
                <a:solidFill>
                  <a:srgbClr val="222222"/>
                </a:solidFill>
                <a:highlight>
                  <a:srgbClr val="FFFFFF"/>
                </a:highlight>
              </a:rPr>
              <a:t>TEPT-PP (25%)</a:t>
            </a:r>
            <a:r>
              <a:rPr lang="en-US" sz="700" dirty="0">
                <a:solidFill>
                  <a:srgbClr val="222222"/>
                </a:solidFill>
                <a:highlight>
                  <a:srgbClr val="FFFFFF"/>
                </a:highlight>
              </a:rPr>
              <a:t> en </a:t>
            </a:r>
            <a:r>
              <a:rPr lang="en-US" sz="700" dirty="0" err="1">
                <a:solidFill>
                  <a:srgbClr val="222222"/>
                </a:solidFill>
                <a:highlight>
                  <a:srgbClr val="FFFFFF"/>
                </a:highlight>
              </a:rPr>
              <a:t>poblaciones</a:t>
            </a:r>
            <a:r>
              <a:rPr lang="en-US" sz="700" dirty="0">
                <a:solidFill>
                  <a:srgbClr val="222222"/>
                </a:solidFill>
                <a:highlight>
                  <a:srgbClr val="FFFFFF"/>
                </a:highlight>
              </a:rPr>
              <a:t> de </a:t>
            </a:r>
            <a:r>
              <a:rPr lang="en-US" sz="700" dirty="0" err="1">
                <a:solidFill>
                  <a:srgbClr val="222222"/>
                </a:solidFill>
                <a:highlight>
                  <a:srgbClr val="FFFFFF"/>
                </a:highlight>
              </a:rPr>
              <a:t>riesgo</a:t>
            </a:r>
            <a:r>
              <a:rPr lang="en-US" sz="700" dirty="0">
                <a:solidFill>
                  <a:srgbClr val="222222"/>
                </a:solidFill>
                <a:highlight>
                  <a:srgbClr val="FFFFFF"/>
                </a:highlight>
              </a:rPr>
              <a:t>.</a:t>
            </a:r>
            <a:endParaRPr sz="700" dirty="0">
              <a:solidFill>
                <a:schemeClr val="dk1"/>
              </a:solidFill>
            </a:endParaRPr>
          </a:p>
        </p:txBody>
      </p:sp>
      <p:sp>
        <p:nvSpPr>
          <p:cNvPr id="108" name="Google Shape;108;p1"/>
          <p:cNvSpPr txBox="1"/>
          <p:nvPr/>
        </p:nvSpPr>
        <p:spPr>
          <a:xfrm>
            <a:off x="5837662" y="4233687"/>
            <a:ext cx="2782056" cy="452439"/>
          </a:xfrm>
          <a:prstGeom prst="rect">
            <a:avLst/>
          </a:prstGeom>
          <a:solidFill>
            <a:schemeClr val="accent4">
              <a:lumMod val="60000"/>
              <a:lumOff val="40000"/>
              <a:alpha val="87000"/>
            </a:scheme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5793" tIns="35793" rIns="35793" bIns="35793" anchor="ctr" anchorCtr="0">
            <a:noAutofit/>
          </a:bodyPr>
          <a:lstStyle/>
          <a:p>
            <a:pPr marL="149162" marR="149162"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en-US" sz="750" b="1" dirty="0">
                <a:solidFill>
                  <a:schemeClr val="dk1"/>
                </a:solidFill>
              </a:rPr>
              <a:t>La </a:t>
            </a:r>
            <a:r>
              <a:rPr lang="en-US" sz="750" b="1" dirty="0" err="1">
                <a:solidFill>
                  <a:schemeClr val="dk1"/>
                </a:solidFill>
              </a:rPr>
              <a:t>violencia</a:t>
            </a:r>
            <a:r>
              <a:rPr lang="en-US" sz="750" b="1" dirty="0">
                <a:solidFill>
                  <a:schemeClr val="dk1"/>
                </a:solidFill>
              </a:rPr>
              <a:t> </a:t>
            </a:r>
            <a:r>
              <a:rPr lang="en-US" sz="750" b="1" dirty="0" err="1">
                <a:solidFill>
                  <a:schemeClr val="dk1"/>
                </a:solidFill>
              </a:rPr>
              <a:t>gineco-obstétrica</a:t>
            </a:r>
            <a:r>
              <a:rPr lang="en-US" sz="750" b="1" dirty="0">
                <a:solidFill>
                  <a:schemeClr val="dk1"/>
                </a:solidFill>
              </a:rPr>
              <a:t> </a:t>
            </a:r>
            <a:r>
              <a:rPr lang="en-US" sz="750" b="1" dirty="0" err="1">
                <a:solidFill>
                  <a:schemeClr val="dk1"/>
                </a:solidFill>
              </a:rPr>
              <a:t>podría</a:t>
            </a:r>
            <a:r>
              <a:rPr lang="en-US" sz="750" b="1" dirty="0">
                <a:solidFill>
                  <a:schemeClr val="dk1"/>
                </a:solidFill>
              </a:rPr>
              <a:t> </a:t>
            </a:r>
            <a:r>
              <a:rPr lang="en-US" sz="750" b="1" dirty="0" err="1">
                <a:solidFill>
                  <a:schemeClr val="dk1"/>
                </a:solidFill>
              </a:rPr>
              <a:t>ser</a:t>
            </a:r>
            <a:r>
              <a:rPr lang="en-US" sz="750" b="1" dirty="0">
                <a:solidFill>
                  <a:schemeClr val="dk1"/>
                </a:solidFill>
              </a:rPr>
              <a:t> un factor </a:t>
            </a:r>
            <a:r>
              <a:rPr lang="en-US" sz="750" b="1" dirty="0" err="1">
                <a:solidFill>
                  <a:schemeClr val="dk1"/>
                </a:solidFill>
              </a:rPr>
              <a:t>prevenible</a:t>
            </a:r>
            <a:r>
              <a:rPr lang="en-US" sz="750" b="1" dirty="0">
                <a:solidFill>
                  <a:schemeClr val="dk1"/>
                </a:solidFill>
              </a:rPr>
              <a:t> clave en la </a:t>
            </a:r>
            <a:r>
              <a:rPr lang="en-US" sz="750" b="1" dirty="0" err="1">
                <a:solidFill>
                  <a:schemeClr val="dk1"/>
                </a:solidFill>
              </a:rPr>
              <a:t>salud</a:t>
            </a:r>
            <a:r>
              <a:rPr lang="en-US" sz="750" b="1" dirty="0">
                <a:solidFill>
                  <a:schemeClr val="dk1"/>
                </a:solidFill>
              </a:rPr>
              <a:t> mental perinatal</a:t>
            </a:r>
            <a:r>
              <a:rPr lang="en-US" sz="750" b="1" dirty="0" smtClean="0">
                <a:solidFill>
                  <a:schemeClr val="dk1"/>
                </a:solidFill>
              </a:rPr>
              <a:t>.</a:t>
            </a:r>
            <a:endParaRPr sz="750" b="1" dirty="0">
              <a:solidFill>
                <a:schemeClr val="dk1"/>
              </a:solidFill>
            </a:endParaRPr>
          </a:p>
        </p:txBody>
      </p:sp>
      <p:pic>
        <p:nvPicPr>
          <p:cNvPr id="109" name="Google Shape;109;p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04971" y="2801903"/>
            <a:ext cx="2496514" cy="1019126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"/>
          <p:cNvSpPr txBox="1"/>
          <p:nvPr/>
        </p:nvSpPr>
        <p:spPr>
          <a:xfrm>
            <a:off x="6054342" y="363462"/>
            <a:ext cx="2396278" cy="337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35793" rIns="35793" bIns="35793" anchor="t" anchorCtr="0">
            <a:noAutofit/>
          </a:bodyPr>
          <a:lstStyle/>
          <a:p>
            <a:pPr algn="ctr"/>
            <a:r>
              <a:rPr lang="en-US" sz="900" b="1">
                <a:solidFill>
                  <a:schemeClr val="dk1"/>
                </a:solidFill>
              </a:rPr>
              <a:t>Dra. Mariana Nieves Piazza </a:t>
            </a:r>
            <a:endParaRPr sz="900" b="1">
              <a:solidFill>
                <a:schemeClr val="dk1"/>
              </a:solidFill>
            </a:endParaRPr>
          </a:p>
          <a:p>
            <a:pPr algn="ctr"/>
            <a:r>
              <a:rPr lang="en-US" sz="900" b="1">
                <a:solidFill>
                  <a:schemeClr val="dk1"/>
                </a:solidFill>
              </a:rPr>
              <a:t>Hospital Bernardino Rivadavia</a:t>
            </a:r>
            <a:endParaRPr sz="900" b="1">
              <a:solidFill>
                <a:schemeClr val="dk1"/>
              </a:solidFill>
            </a:endParaRPr>
          </a:p>
        </p:txBody>
      </p:sp>
      <p:sp>
        <p:nvSpPr>
          <p:cNvPr id="111" name="Google Shape;111;p1"/>
          <p:cNvSpPr txBox="1"/>
          <p:nvPr/>
        </p:nvSpPr>
        <p:spPr>
          <a:xfrm>
            <a:off x="2844380" y="3779453"/>
            <a:ext cx="2396278" cy="96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93" tIns="35793" rIns="35793" bIns="35793" anchor="t" anchorCtr="0">
            <a:noAutofit/>
          </a:bodyPr>
          <a:lstStyle/>
          <a:p>
            <a:pPr>
              <a:buClr>
                <a:schemeClr val="dk1"/>
              </a:buClr>
              <a:buSzPts val="1100"/>
            </a:pPr>
            <a:r>
              <a:rPr lang="en-US" sz="600" dirty="0">
                <a:solidFill>
                  <a:srgbClr val="222222"/>
                </a:solidFill>
                <a:highlight>
                  <a:srgbClr val="FFFFFF"/>
                </a:highlight>
              </a:rPr>
              <a:t>Nota: </a:t>
            </a:r>
            <a:r>
              <a:rPr lang="en-US" sz="600" i="1" dirty="0">
                <a:solidFill>
                  <a:srgbClr val="222222"/>
                </a:solidFill>
                <a:highlight>
                  <a:srgbClr val="FFFFFF"/>
                </a:highlight>
              </a:rPr>
              <a:t>Los </a:t>
            </a:r>
            <a:r>
              <a:rPr lang="en-US" sz="600" i="1" dirty="0" err="1">
                <a:solidFill>
                  <a:srgbClr val="222222"/>
                </a:solidFill>
                <a:highlight>
                  <a:srgbClr val="FFFFFF"/>
                </a:highlight>
              </a:rPr>
              <a:t>datos</a:t>
            </a:r>
            <a:r>
              <a:rPr lang="en-US" sz="600" i="1" dirty="0">
                <a:solidFill>
                  <a:srgbClr val="222222"/>
                </a:solidFill>
                <a:highlight>
                  <a:srgbClr val="FFFFFF"/>
                </a:highlight>
              </a:rPr>
              <a:t> de </a:t>
            </a:r>
            <a:r>
              <a:rPr lang="en-US" sz="600" i="1" dirty="0" err="1">
                <a:solidFill>
                  <a:srgbClr val="222222"/>
                </a:solidFill>
                <a:highlight>
                  <a:srgbClr val="FFFFFF"/>
                </a:highlight>
              </a:rPr>
              <a:t>salud</a:t>
            </a:r>
            <a:r>
              <a:rPr lang="en-US" sz="600" i="1" dirty="0">
                <a:solidFill>
                  <a:srgbClr val="222222"/>
                </a:solidFill>
                <a:highlight>
                  <a:srgbClr val="FFFFFF"/>
                </a:highlight>
              </a:rPr>
              <a:t> mental </a:t>
            </a:r>
            <a:r>
              <a:rPr lang="en-US" sz="600" i="1" dirty="0" err="1">
                <a:solidFill>
                  <a:srgbClr val="222222"/>
                </a:solidFill>
                <a:highlight>
                  <a:srgbClr val="FFFFFF"/>
                </a:highlight>
              </a:rPr>
              <a:t>refieren</a:t>
            </a:r>
            <a:r>
              <a:rPr lang="en-US" sz="600" i="1" dirty="0">
                <a:solidFill>
                  <a:srgbClr val="222222"/>
                </a:solidFill>
                <a:highlight>
                  <a:srgbClr val="FFFFFF"/>
                </a:highlight>
              </a:rPr>
              <a:t> a </a:t>
            </a:r>
            <a:r>
              <a:rPr lang="en-US" sz="600" i="1" dirty="0" err="1">
                <a:solidFill>
                  <a:srgbClr val="222222"/>
                </a:solidFill>
                <a:highlight>
                  <a:srgbClr val="FFFFFF"/>
                </a:highlight>
              </a:rPr>
              <a:t>sintomatología</a:t>
            </a:r>
            <a:r>
              <a:rPr lang="en-US" sz="600" i="1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600" i="1" dirty="0" err="1">
                <a:solidFill>
                  <a:srgbClr val="222222"/>
                </a:solidFill>
                <a:highlight>
                  <a:srgbClr val="FFFFFF"/>
                </a:highlight>
              </a:rPr>
              <a:t>observada</a:t>
            </a:r>
            <a:r>
              <a:rPr lang="en-US" sz="600" i="1" dirty="0">
                <a:solidFill>
                  <a:srgbClr val="222222"/>
                </a:solidFill>
                <a:highlight>
                  <a:srgbClr val="FFFFFF"/>
                </a:highlight>
              </a:rPr>
              <a:t> en </a:t>
            </a:r>
            <a:r>
              <a:rPr lang="en-US" sz="600" i="1" dirty="0" err="1">
                <a:solidFill>
                  <a:srgbClr val="222222"/>
                </a:solidFill>
                <a:highlight>
                  <a:srgbClr val="FFFFFF"/>
                </a:highlight>
              </a:rPr>
              <a:t>contextos</a:t>
            </a:r>
            <a:r>
              <a:rPr lang="en-US" sz="600" i="1" dirty="0">
                <a:solidFill>
                  <a:srgbClr val="222222"/>
                </a:solidFill>
                <a:highlight>
                  <a:srgbClr val="FFFFFF"/>
                </a:highlight>
              </a:rPr>
              <a:t> de </a:t>
            </a:r>
            <a:r>
              <a:rPr lang="en-US" sz="600" i="1" dirty="0" err="1">
                <a:solidFill>
                  <a:srgbClr val="222222"/>
                </a:solidFill>
                <a:highlight>
                  <a:srgbClr val="FFFFFF"/>
                </a:highlight>
              </a:rPr>
              <a:t>riesgo</a:t>
            </a:r>
            <a:r>
              <a:rPr lang="en-US" sz="600" i="1" dirty="0">
                <a:solidFill>
                  <a:srgbClr val="222222"/>
                </a:solidFill>
                <a:highlight>
                  <a:srgbClr val="FFFFFF"/>
                </a:highlight>
              </a:rPr>
              <a:t>; no se </a:t>
            </a:r>
            <a:r>
              <a:rPr lang="en-US" sz="600" i="1" dirty="0" err="1">
                <a:solidFill>
                  <a:srgbClr val="222222"/>
                </a:solidFill>
                <a:highlight>
                  <a:srgbClr val="FFFFFF"/>
                </a:highlight>
              </a:rPr>
              <a:t>infiere</a:t>
            </a:r>
            <a:r>
              <a:rPr lang="en-US" sz="600" i="1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600" i="1" dirty="0" err="1">
                <a:solidFill>
                  <a:srgbClr val="222222"/>
                </a:solidFill>
                <a:highlight>
                  <a:srgbClr val="FFFFFF"/>
                </a:highlight>
              </a:rPr>
              <a:t>causalidad</a:t>
            </a:r>
            <a:r>
              <a:rPr lang="en-US" sz="600" i="1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-US" sz="600" i="1" dirty="0" err="1">
                <a:solidFill>
                  <a:srgbClr val="222222"/>
                </a:solidFill>
                <a:highlight>
                  <a:srgbClr val="FFFFFF"/>
                </a:highlight>
              </a:rPr>
              <a:t>directa</a:t>
            </a:r>
            <a:r>
              <a:rPr lang="en-US" sz="600" i="1" dirty="0">
                <a:solidFill>
                  <a:srgbClr val="222222"/>
                </a:solidFill>
                <a:highlight>
                  <a:srgbClr val="FFFFFF"/>
                </a:highlight>
              </a:rPr>
              <a:t>.</a:t>
            </a:r>
            <a:endParaRPr sz="600" dirty="0">
              <a:solidFill>
                <a:schemeClr val="dk1"/>
              </a:solidFill>
            </a:endParaRPr>
          </a:p>
          <a:p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315</Words>
  <Application>Microsoft Office PowerPoint</Application>
  <PresentationFormat>Presentación en pantalla (16:9)</PresentationFormat>
  <Paragraphs>27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Office Theme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Marian</dc:creator>
  <cp:lastModifiedBy>Marian</cp:lastModifiedBy>
  <cp:revision>5</cp:revision>
  <dcterms:created xsi:type="dcterms:W3CDTF">2006-08-16T00:00:00Z</dcterms:created>
  <dcterms:modified xsi:type="dcterms:W3CDTF">2026-04-18T20:11:58Z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58FBD412498A48CCA98B43050C63FDDD_13</vt:lpwstr>
  </property>
  <property fmtid="{D5CDD505-2E9C-101B-9397-08002B2CF9AE}" pid="3" name="KSOProductBuildVer">
    <vt:lpwstr>2058-12.2.0.21931</vt:lpwstr>
  </property>
</Properties>
</file>