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-3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02920" y="100584"/>
            <a:ext cx="256032" cy="256032"/>
          </a:xfrm>
          <a:prstGeom prst="ellipse">
            <a:avLst/>
          </a:prstGeom>
          <a:noFill/>
          <a:ln w="1905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758952" y="594360"/>
            <a:ext cx="164592" cy="164592"/>
          </a:xfrm>
          <a:prstGeom prst="ellipse">
            <a:avLst/>
          </a:prstGeom>
          <a:noFill/>
          <a:ln w="1905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Oval 3"/>
          <p:cNvSpPr/>
          <p:nvPr/>
        </p:nvSpPr>
        <p:spPr>
          <a:xfrm>
            <a:off x="347472" y="310896"/>
            <a:ext cx="731520" cy="1005840"/>
          </a:xfrm>
          <a:prstGeom prst="ellipse">
            <a:avLst/>
          </a:prstGeom>
          <a:noFill/>
          <a:ln w="1524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617220" y="731520"/>
            <a:ext cx="411480" cy="502920"/>
          </a:xfrm>
          <a:prstGeom prst="ellipse">
            <a:avLst/>
          </a:prstGeom>
          <a:noFill/>
          <a:ln w="1524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05840" y="182880"/>
            <a:ext cx="96250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rgbClr val="103158"/>
                </a:solidFill>
                <a:latin typeface="Arial Rounded MT Bold" pitchFamily="34" charset="0"/>
              </a:rPr>
              <a:t>LA MATERNIDAD EN SOLITARIO POR ELECCIÓN (MSPE)
</a:t>
            </a:r>
            <a:endParaRPr sz="2000" b="1" dirty="0">
              <a:solidFill>
                <a:srgbClr val="103158"/>
              </a:solidFill>
              <a:latin typeface="Arial Rounded MT Bol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1248" y="552212"/>
            <a:ext cx="95500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600" b="1" i="1" smtClean="0">
                <a:solidFill>
                  <a:srgbClr val="5F9284"/>
                </a:solidFill>
              </a:rPr>
              <a:t>Vulnerabilidades invisibles </a:t>
            </a:r>
            <a:r>
              <a:rPr lang="es-ES" sz="1600" b="1" i="1" dirty="0" smtClean="0">
                <a:solidFill>
                  <a:srgbClr val="5F9284"/>
                </a:solidFill>
              </a:rPr>
              <a:t>y detección preventiva desde la red perinatal </a:t>
            </a:r>
            <a:endParaRPr sz="1600" b="1" i="1" dirty="0">
              <a:solidFill>
                <a:srgbClr val="5F92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97680" y="829211"/>
            <a:ext cx="3474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 dirty="0" smtClean="0">
                <a:solidFill>
                  <a:srgbClr val="103158"/>
                </a:solidFill>
              </a:rPr>
              <a:t>Vanessa Sallent Muñoz</a:t>
            </a:r>
            <a:endParaRPr lang="es-ES" sz="1200" b="1" dirty="0" smtClean="0">
              <a:solidFill>
                <a:srgbClr val="103158"/>
              </a:solidFill>
            </a:endParaRPr>
          </a:p>
          <a:p>
            <a:pPr algn="ctr"/>
            <a:r>
              <a:rPr lang="es-ES" sz="1200" b="1" dirty="0" smtClean="0">
                <a:solidFill>
                  <a:srgbClr val="103158"/>
                </a:solidFill>
              </a:rPr>
              <a:t>Psicóloga clínica- CSMA Parc Taulí- Sabadell</a:t>
            </a:r>
            <a:endParaRPr sz="1200" b="1" dirty="0">
              <a:solidFill>
                <a:srgbClr val="103158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8287" y="1260305"/>
            <a:ext cx="11795760" cy="1046233"/>
          </a:xfrm>
          <a:prstGeom prst="roundRect">
            <a:avLst/>
          </a:prstGeom>
          <a:solidFill>
            <a:srgbClr val="FFFFFF"/>
          </a:solidFill>
          <a:ln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100" dirty="0">
              <a:latin typeface="Arial Rounded MT Bold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69080" y="1737360"/>
            <a:ext cx="9144" cy="640080"/>
          </a:xfrm>
          <a:prstGeom prst="rect">
            <a:avLst/>
          </a:prstGeom>
          <a:solidFill>
            <a:srgbClr val="DCE6E2"/>
          </a:solidFill>
          <a:ln>
            <a:solidFill>
              <a:srgbClr val="DCE6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927848" y="1737360"/>
            <a:ext cx="9144" cy="640080"/>
          </a:xfrm>
          <a:prstGeom prst="rect">
            <a:avLst/>
          </a:prstGeom>
          <a:solidFill>
            <a:srgbClr val="DCE6E2"/>
          </a:solidFill>
          <a:ln>
            <a:solidFill>
              <a:srgbClr val="DCE6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82880" y="1234440"/>
            <a:ext cx="357202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5F9284"/>
                </a:solidFill>
                <a:latin typeface="Arial Rounded MT Bold" pitchFamily="34" charset="0"/>
              </a:rPr>
              <a:t>REALIDAD CRECIENTE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60520" y="1274472"/>
            <a:ext cx="27432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5F9284"/>
                </a:solidFill>
                <a:latin typeface="Arial Rounded MT Bold" pitchFamily="34" charset="0"/>
              </a:rPr>
              <a:t>RESULTADOS INFANTILES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01000" y="1260306"/>
            <a:ext cx="27432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5F9284"/>
                </a:solidFill>
                <a:latin typeface="Arial Rounded MT Bold" pitchFamily="34" charset="0"/>
              </a:rPr>
              <a:t>NECESIDAD</a:t>
            </a:r>
            <a:r>
              <a:rPr sz="1100" b="1" dirty="0">
                <a:solidFill>
                  <a:srgbClr val="5F9284"/>
                </a:solidFill>
                <a:latin typeface="Arial Rounded MT Bold" pitchFamily="34" charset="0"/>
              </a:rPr>
              <a:t> </a:t>
            </a:r>
            <a:r>
              <a:rPr sz="1000" b="1" dirty="0">
                <a:solidFill>
                  <a:srgbClr val="5F9284"/>
                </a:solidFill>
                <a:latin typeface="Arial Rounded MT Bold" pitchFamily="34" charset="0"/>
              </a:rPr>
              <a:t>CLÍNICA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2881" y="1444765"/>
            <a:ext cx="35720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 dirty="0">
                <a:solidFill>
                  <a:srgbClr val="2D2D2D"/>
                </a:solidFill>
              </a:rPr>
              <a:t>Más de un tercio de nacimientos en España en mujeres ≥35 </a:t>
            </a:r>
            <a:r>
              <a:rPr sz="1000" b="0" dirty="0" smtClean="0">
                <a:solidFill>
                  <a:srgbClr val="2D2D2D"/>
                </a:solidFill>
              </a:rPr>
              <a:t>años</a:t>
            </a:r>
            <a:r>
              <a:rPr lang="es-ES" sz="1000" b="0" dirty="0" smtClean="0">
                <a:solidFill>
                  <a:srgbClr val="2D2D2D"/>
                </a:solidFill>
              </a:rPr>
              <a:t> (</a:t>
            </a:r>
            <a:r>
              <a:rPr lang="es-ES" sz="800" b="0" dirty="0" smtClean="0">
                <a:solidFill>
                  <a:srgbClr val="2D2D2D"/>
                </a:solidFill>
              </a:rPr>
              <a:t>INE, 2023</a:t>
            </a:r>
            <a:r>
              <a:rPr lang="es-ES" sz="1000" b="0" dirty="0" smtClean="0">
                <a:solidFill>
                  <a:srgbClr val="2D2D2D"/>
                </a:solidFill>
              </a:rPr>
              <a:t>). </a:t>
            </a:r>
            <a:r>
              <a:rPr lang="es-ES" sz="1000" dirty="0" smtClean="0">
                <a:solidFill>
                  <a:srgbClr val="2D2D2D"/>
                </a:solidFill>
              </a:rPr>
              <a:t>Según la Sociedad Española de Fertilidad, una proporción significativa de estos tratamientos se realiza en mujeres sin pareja masculina</a:t>
            </a:r>
            <a:r>
              <a:rPr sz="1000" b="0" dirty="0" smtClean="0">
                <a:solidFill>
                  <a:srgbClr val="2D2D2D"/>
                </a:solidFill>
              </a:rPr>
              <a:t>(SEF</a:t>
            </a:r>
            <a:r>
              <a:rPr sz="1000" b="0" dirty="0">
                <a:solidFill>
                  <a:srgbClr val="2D2D2D"/>
                </a:solidFill>
              </a:rPr>
              <a:t>, 2023)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78224" y="1480661"/>
            <a:ext cx="35661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1000" b="0" dirty="0" smtClean="0">
                <a:solidFill>
                  <a:srgbClr val="2D2D2D"/>
                </a:solidFill>
              </a:rPr>
              <a:t>La evidencia longitudinal muestra </a:t>
            </a:r>
            <a:r>
              <a:rPr lang="es-ES" sz="1000" dirty="0" smtClean="0">
                <a:solidFill>
                  <a:srgbClr val="2D2D2D"/>
                </a:solidFill>
              </a:rPr>
              <a:t>a</a:t>
            </a:r>
            <a:r>
              <a:rPr sz="1000" b="0" dirty="0" smtClean="0">
                <a:solidFill>
                  <a:srgbClr val="2D2D2D"/>
                </a:solidFill>
              </a:rPr>
              <a:t>decuado </a:t>
            </a:r>
            <a:r>
              <a:rPr sz="1000" b="0" dirty="0">
                <a:solidFill>
                  <a:srgbClr val="2D2D2D"/>
                </a:solidFill>
              </a:rPr>
              <a:t>ajuste psicológico infantil y </a:t>
            </a:r>
            <a:r>
              <a:rPr sz="1000" b="0" dirty="0" smtClean="0">
                <a:solidFill>
                  <a:srgbClr val="2D2D2D"/>
                </a:solidFill>
              </a:rPr>
              <a:t>relaciones</a:t>
            </a:r>
            <a:r>
              <a:rPr lang="es-ES" sz="1000" b="0" dirty="0" smtClean="0">
                <a:solidFill>
                  <a:srgbClr val="2D2D2D"/>
                </a:solidFill>
              </a:rPr>
              <a:t> materno-filiales</a:t>
            </a:r>
            <a:r>
              <a:rPr sz="1000" b="0" dirty="0" smtClean="0">
                <a:solidFill>
                  <a:srgbClr val="2D2D2D"/>
                </a:solidFill>
              </a:rPr>
              <a:t> positivas</a:t>
            </a:r>
            <a:r>
              <a:rPr lang="es-ES" sz="1000" b="0" dirty="0" smtClean="0">
                <a:solidFill>
                  <a:srgbClr val="2D2D2D"/>
                </a:solidFill>
              </a:rPr>
              <a:t> cuando existen condiciones suficientes de cuidado y apoyo social</a:t>
            </a:r>
            <a:r>
              <a:rPr sz="1000" b="0" dirty="0" smtClean="0">
                <a:solidFill>
                  <a:srgbClr val="2D2D2D"/>
                </a:solidFill>
              </a:rPr>
              <a:t>.</a:t>
            </a:r>
            <a:r>
              <a:rPr sz="1000" b="0" dirty="0">
                <a:solidFill>
                  <a:srgbClr val="2D2D2D"/>
                </a:solidFill>
              </a:rPr>
              <a:t>
(</a:t>
            </a:r>
            <a:r>
              <a:rPr sz="900" b="0" dirty="0">
                <a:solidFill>
                  <a:srgbClr val="2D2D2D"/>
                </a:solidFill>
              </a:rPr>
              <a:t>Golombok et al., </a:t>
            </a:r>
            <a:r>
              <a:rPr sz="900" b="0" dirty="0" smtClean="0">
                <a:solidFill>
                  <a:srgbClr val="2D2D2D"/>
                </a:solidFill>
              </a:rPr>
              <a:t>2016</a:t>
            </a:r>
            <a:r>
              <a:rPr lang="es-ES" sz="900" dirty="0" smtClean="0">
                <a:solidFill>
                  <a:srgbClr val="2D2D2D"/>
                </a:solidFill>
              </a:rPr>
              <a:t>,</a:t>
            </a:r>
            <a:r>
              <a:rPr sz="900" b="0" dirty="0" smtClean="0">
                <a:solidFill>
                  <a:srgbClr val="2D2D2D"/>
                </a:solidFill>
              </a:rPr>
              <a:t> 2021</a:t>
            </a:r>
            <a:r>
              <a:rPr lang="es-ES" sz="900" b="0" dirty="0" smtClean="0">
                <a:solidFill>
                  <a:srgbClr val="2D2D2D"/>
                </a:solidFill>
              </a:rPr>
              <a:t>; Carone et al., 2018</a:t>
            </a:r>
            <a:r>
              <a:rPr sz="1000" b="0" dirty="0" smtClean="0">
                <a:solidFill>
                  <a:srgbClr val="2D2D2D"/>
                </a:solidFill>
              </a:rPr>
              <a:t>)</a:t>
            </a:r>
            <a:r>
              <a:rPr lang="es-ES" sz="1000" b="0" dirty="0" smtClean="0">
                <a:solidFill>
                  <a:srgbClr val="2D2D2D"/>
                </a:solidFill>
              </a:rPr>
              <a:t>.</a:t>
            </a:r>
            <a:endParaRPr sz="1000" b="0" dirty="0">
              <a:solidFill>
                <a:srgbClr val="2D2D2D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075872" y="1521916"/>
            <a:ext cx="37618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1000" b="0" dirty="0" smtClean="0">
                <a:solidFill>
                  <a:srgbClr val="2D2D2D"/>
                </a:solidFill>
              </a:rPr>
              <a:t>Algunos estudios describen </a:t>
            </a:r>
            <a:r>
              <a:rPr lang="es-ES" sz="1000" dirty="0" smtClean="0">
                <a:solidFill>
                  <a:srgbClr val="2D2D2D"/>
                </a:solidFill>
              </a:rPr>
              <a:t>m</a:t>
            </a:r>
            <a:r>
              <a:rPr sz="1000" b="0" dirty="0" smtClean="0">
                <a:solidFill>
                  <a:srgbClr val="2D2D2D"/>
                </a:solidFill>
              </a:rPr>
              <a:t>ayores </a:t>
            </a:r>
            <a:r>
              <a:rPr sz="1000" b="0" dirty="0">
                <a:solidFill>
                  <a:srgbClr val="2D2D2D"/>
                </a:solidFill>
              </a:rPr>
              <a:t>necesidades prácticas de apoyo y </a:t>
            </a:r>
            <a:r>
              <a:rPr sz="1000" b="0" dirty="0" smtClean="0">
                <a:solidFill>
                  <a:srgbClr val="2D2D2D"/>
                </a:solidFill>
              </a:rPr>
              <a:t>sobrecarga</a:t>
            </a:r>
            <a:r>
              <a:rPr lang="es-ES" sz="1000" b="0" dirty="0" smtClean="0">
                <a:solidFill>
                  <a:srgbClr val="2D2D2D"/>
                </a:solidFill>
              </a:rPr>
              <a:t> cotidiana y mayor prevalencia de diagnósticos psiquiátricos o uso de psicofármacos respecto a mujeres con pareja</a:t>
            </a:r>
            <a:r>
              <a:rPr sz="1000" b="0" dirty="0" smtClean="0">
                <a:solidFill>
                  <a:srgbClr val="2D2D2D"/>
                </a:solidFill>
              </a:rPr>
              <a:t>.</a:t>
            </a:r>
            <a:r>
              <a:rPr sz="1000" b="0" dirty="0">
                <a:solidFill>
                  <a:srgbClr val="2D2D2D"/>
                </a:solidFill>
              </a:rPr>
              <a:t>
(</a:t>
            </a:r>
            <a:r>
              <a:rPr sz="900" b="0" dirty="0">
                <a:solidFill>
                  <a:srgbClr val="2D2D2D"/>
                </a:solidFill>
              </a:rPr>
              <a:t>Elenis et al., </a:t>
            </a:r>
            <a:r>
              <a:rPr sz="900" b="0" dirty="0" smtClean="0">
                <a:solidFill>
                  <a:srgbClr val="2D2D2D"/>
                </a:solidFill>
              </a:rPr>
              <a:t>2025</a:t>
            </a:r>
            <a:r>
              <a:rPr lang="es-ES" sz="900" b="0" dirty="0" smtClean="0">
                <a:solidFill>
                  <a:srgbClr val="2D2D2D"/>
                </a:solidFill>
              </a:rPr>
              <a:t>; Yasari et al., 2026</a:t>
            </a:r>
            <a:r>
              <a:rPr sz="1000" b="0" dirty="0" smtClean="0">
                <a:solidFill>
                  <a:srgbClr val="2D2D2D"/>
                </a:solidFill>
              </a:rPr>
              <a:t>)</a:t>
            </a:r>
            <a:endParaRPr sz="1000" b="0" dirty="0">
              <a:solidFill>
                <a:srgbClr val="2D2D2D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09728" y="2377440"/>
            <a:ext cx="2697480" cy="29710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CE6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109728" y="2169379"/>
            <a:ext cx="2697480" cy="274320"/>
          </a:xfrm>
          <a:prstGeom prst="roundRect">
            <a:avLst/>
          </a:prstGeom>
          <a:solidFill>
            <a:srgbClr val="103158"/>
          </a:solidFill>
          <a:ln>
            <a:solidFill>
              <a:srgbClr val="10315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>
                <a:latin typeface="Arial Rounded MT Bold" pitchFamily="34" charset="0"/>
              </a:rPr>
              <a:t>¿QUÉ MUESTRA LA LITERATURA?</a:t>
            </a:r>
            <a:endParaRPr sz="1100" b="1" dirty="0">
              <a:latin typeface="Arial Rounded MT Bold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47472" y="2551559"/>
            <a:ext cx="199714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 dirty="0">
                <a:solidFill>
                  <a:srgbClr val="2D2D2D"/>
                </a:solidFill>
              </a:rPr>
              <a:t>• </a:t>
            </a:r>
            <a:r>
              <a:rPr lang="es-ES" sz="1000" dirty="0" smtClean="0">
                <a:solidFill>
                  <a:srgbClr val="2D2D2D"/>
                </a:solidFill>
              </a:rPr>
              <a:t>La MSPE es una c</a:t>
            </a:r>
            <a:r>
              <a:rPr sz="1000" b="0" dirty="0" smtClean="0">
                <a:solidFill>
                  <a:srgbClr val="2D2D2D"/>
                </a:solidFill>
              </a:rPr>
              <a:t>onfiguración </a:t>
            </a:r>
            <a:r>
              <a:rPr sz="1000" b="0" dirty="0">
                <a:solidFill>
                  <a:srgbClr val="2D2D2D"/>
                </a:solidFill>
              </a:rPr>
              <a:t>familiar legítima y </a:t>
            </a:r>
            <a:r>
              <a:rPr sz="1000" b="0" dirty="0" smtClean="0">
                <a:solidFill>
                  <a:srgbClr val="2D2D2D"/>
                </a:solidFill>
              </a:rPr>
              <a:t>funcional</a:t>
            </a:r>
            <a:r>
              <a:rPr lang="es-ES" sz="1000" b="0" dirty="0" smtClean="0">
                <a:solidFill>
                  <a:srgbClr val="2D2D2D"/>
                </a:solidFill>
              </a:rPr>
              <a:t> </a:t>
            </a:r>
            <a:r>
              <a:rPr lang="es-ES" sz="800" b="0" dirty="0" smtClean="0">
                <a:solidFill>
                  <a:srgbClr val="2D2D2D"/>
                </a:solidFill>
              </a:rPr>
              <a:t>(Golombok et al; 2021)</a:t>
            </a:r>
            <a:r>
              <a:rPr sz="800" b="0" dirty="0" smtClean="0">
                <a:solidFill>
                  <a:srgbClr val="2D2D2D"/>
                </a:solidFill>
              </a:rPr>
              <a:t>.</a:t>
            </a:r>
            <a:r>
              <a:rPr sz="1000" b="0" dirty="0">
                <a:solidFill>
                  <a:srgbClr val="2D2D2D"/>
                </a:solidFill>
              </a:rPr>
              <a:t>
• </a:t>
            </a:r>
            <a:r>
              <a:rPr sz="1000" b="0" dirty="0" smtClean="0">
                <a:solidFill>
                  <a:srgbClr val="2D2D2D"/>
                </a:solidFill>
              </a:rPr>
              <a:t>No</a:t>
            </a:r>
            <a:r>
              <a:rPr lang="es-ES" sz="1000" b="0" dirty="0" smtClean="0">
                <a:solidFill>
                  <a:srgbClr val="2D2D2D"/>
                </a:solidFill>
              </a:rPr>
              <a:t> constituye por sí misma</a:t>
            </a:r>
            <a:r>
              <a:rPr sz="1000" b="0" dirty="0" smtClean="0">
                <a:solidFill>
                  <a:srgbClr val="2D2D2D"/>
                </a:solidFill>
              </a:rPr>
              <a:t> </a:t>
            </a:r>
            <a:r>
              <a:rPr sz="1000" b="0" dirty="0">
                <a:solidFill>
                  <a:srgbClr val="2D2D2D"/>
                </a:solidFill>
              </a:rPr>
              <a:t>factor de </a:t>
            </a:r>
            <a:r>
              <a:rPr sz="1000" b="0" dirty="0" smtClean="0">
                <a:solidFill>
                  <a:srgbClr val="2D2D2D"/>
                </a:solidFill>
              </a:rPr>
              <a:t>riesgo</a:t>
            </a:r>
            <a:r>
              <a:rPr lang="es-ES" sz="1000" b="0" dirty="0" smtClean="0">
                <a:solidFill>
                  <a:srgbClr val="2D2D2D"/>
                </a:solidFill>
              </a:rPr>
              <a:t> para el bienestar infantil </a:t>
            </a:r>
            <a:r>
              <a:rPr lang="es-ES" sz="800" b="0" dirty="0" smtClean="0">
                <a:solidFill>
                  <a:srgbClr val="2D2D2D"/>
                </a:solidFill>
              </a:rPr>
              <a:t>(Carone et al; 2018</a:t>
            </a:r>
            <a:r>
              <a:rPr lang="es-ES" sz="1000" b="0" dirty="0" smtClean="0">
                <a:solidFill>
                  <a:srgbClr val="2D2D2D"/>
                </a:solidFill>
              </a:rPr>
              <a:t>)</a:t>
            </a:r>
            <a:r>
              <a:rPr sz="1000" b="0" dirty="0" smtClean="0">
                <a:solidFill>
                  <a:srgbClr val="2D2D2D"/>
                </a:solidFill>
              </a:rPr>
              <a:t>.</a:t>
            </a:r>
            <a:r>
              <a:rPr sz="1000" b="0" dirty="0">
                <a:solidFill>
                  <a:srgbClr val="2D2D2D"/>
                </a:solidFill>
              </a:rPr>
              <a:t>
• Alta motivación </a:t>
            </a:r>
            <a:r>
              <a:rPr sz="1000" b="0" dirty="0" smtClean="0">
                <a:solidFill>
                  <a:srgbClr val="2D2D2D"/>
                </a:solidFill>
              </a:rPr>
              <a:t>parental</a:t>
            </a:r>
            <a:r>
              <a:rPr lang="es-ES" sz="1000" b="0" dirty="0" smtClean="0">
                <a:solidFill>
                  <a:srgbClr val="2D2D2D"/>
                </a:solidFill>
              </a:rPr>
              <a:t> y proyecto reproductivo deliberado (</a:t>
            </a:r>
            <a:r>
              <a:rPr lang="es-ES" sz="800" b="0" dirty="0" smtClean="0">
                <a:solidFill>
                  <a:srgbClr val="2D2D2D"/>
                </a:solidFill>
              </a:rPr>
              <a:t>Yasari et al; 2016)</a:t>
            </a:r>
            <a:r>
              <a:rPr sz="800" b="0" dirty="0" smtClean="0">
                <a:solidFill>
                  <a:srgbClr val="2D2D2D"/>
                </a:solidFill>
              </a:rPr>
              <a:t>.</a:t>
            </a:r>
            <a:r>
              <a:rPr sz="1000" b="0" dirty="0">
                <a:solidFill>
                  <a:srgbClr val="2D2D2D"/>
                </a:solidFill>
              </a:rPr>
              <a:t>
• El bienestar depende más del apoyo real y recursos </a:t>
            </a:r>
            <a:r>
              <a:rPr sz="1000" b="0" dirty="0" smtClean="0">
                <a:solidFill>
                  <a:srgbClr val="2D2D2D"/>
                </a:solidFill>
              </a:rPr>
              <a:t>disponibles</a:t>
            </a:r>
            <a:r>
              <a:rPr lang="es-ES" sz="1000" b="0" dirty="0" smtClean="0">
                <a:solidFill>
                  <a:srgbClr val="2D2D2D"/>
                </a:solidFill>
              </a:rPr>
              <a:t> que de la estructura familiar (</a:t>
            </a:r>
            <a:r>
              <a:rPr lang="es-ES" sz="800" b="0" dirty="0" smtClean="0">
                <a:solidFill>
                  <a:srgbClr val="2D2D2D"/>
                </a:solidFill>
              </a:rPr>
              <a:t>Zamora-Martínez et al; 2025</a:t>
            </a:r>
            <a:r>
              <a:rPr lang="es-ES" sz="1000" b="0" dirty="0" smtClean="0">
                <a:solidFill>
                  <a:srgbClr val="2D2D2D"/>
                </a:solidFill>
              </a:rPr>
              <a:t>)</a:t>
            </a:r>
            <a:r>
              <a:rPr sz="1000" b="0" dirty="0" smtClean="0">
                <a:solidFill>
                  <a:srgbClr val="2D2D2D"/>
                </a:solidFill>
              </a:rPr>
              <a:t>.</a:t>
            </a:r>
            <a:endParaRPr sz="1000" b="0" dirty="0">
              <a:solidFill>
                <a:srgbClr val="2D2D2D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344615" y="2491738"/>
            <a:ext cx="5839263" cy="3132383"/>
          </a:xfrm>
          <a:prstGeom prst="roundRect">
            <a:avLst/>
          </a:prstGeom>
          <a:solidFill>
            <a:srgbClr val="FFFFFF"/>
          </a:solidFill>
          <a:ln>
            <a:solidFill>
              <a:srgbClr val="DCE6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26" name="Rounded Rectangle 25"/>
          <p:cNvSpPr/>
          <p:nvPr/>
        </p:nvSpPr>
        <p:spPr>
          <a:xfrm>
            <a:off x="3017520" y="2203320"/>
            <a:ext cx="4983480" cy="34823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CE6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>
                <a:solidFill>
                  <a:schemeClr val="tx1"/>
                </a:solidFill>
                <a:latin typeface="Arial Rounded MT Bold" pitchFamily="34" charset="0"/>
              </a:rPr>
              <a:t>MARCO CLÍNICO PROPUESTO</a:t>
            </a:r>
            <a:endParaRPr sz="1100" b="1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66160" y="2654778"/>
            <a:ext cx="393192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5F9284"/>
                </a:solidFill>
              </a:rPr>
              <a:t>AUSENCIA DE RELEVO FUNCIONAL SOSTENIDO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17520" y="2907792"/>
            <a:ext cx="49103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0" i="1" dirty="0">
                <a:solidFill>
                  <a:srgbClr val="2D2D2D"/>
                </a:solidFill>
                <a:latin typeface="+mj-lt"/>
              </a:rPr>
              <a:t>Definición: falta persistente de alternancia práctica y </a:t>
            </a:r>
            <a:r>
              <a:rPr sz="1000" b="0" i="1" dirty="0" smtClean="0">
                <a:solidFill>
                  <a:srgbClr val="2D2D2D"/>
                </a:solidFill>
                <a:latin typeface="+mj-lt"/>
              </a:rPr>
              <a:t>decisional</a:t>
            </a:r>
            <a:r>
              <a:rPr lang="es-ES" sz="1000" b="0" i="1" dirty="0" smtClean="0">
                <a:solidFill>
                  <a:srgbClr val="2D2D2D"/>
                </a:solidFill>
                <a:latin typeface="+mj-lt"/>
              </a:rPr>
              <a:t> en el cuidado cotidiano</a:t>
            </a:r>
            <a:r>
              <a:rPr sz="1000" b="0" i="1" dirty="0" smtClean="0">
                <a:solidFill>
                  <a:srgbClr val="2D2D2D"/>
                </a:solidFill>
                <a:latin typeface="+mj-lt"/>
              </a:rPr>
              <a:t>.</a:t>
            </a:r>
            <a:endParaRPr sz="1000" b="0" i="1" dirty="0">
              <a:solidFill>
                <a:srgbClr val="2D2D2D"/>
              </a:solidFill>
              <a:latin typeface="+mj-lt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074920" y="3977639"/>
            <a:ext cx="228600" cy="228600"/>
          </a:xfrm>
          <a:prstGeom prst="ellipse">
            <a:avLst/>
          </a:prstGeom>
          <a:noFill/>
          <a:ln w="1651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5303520" y="4297680"/>
            <a:ext cx="146304" cy="146304"/>
          </a:xfrm>
          <a:prstGeom prst="ellipse">
            <a:avLst/>
          </a:prstGeom>
          <a:noFill/>
          <a:ln w="1651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4892040" y="4160520"/>
            <a:ext cx="640080" cy="822960"/>
          </a:xfrm>
          <a:prstGeom prst="ellipse">
            <a:avLst/>
          </a:prstGeom>
          <a:noFill/>
          <a:ln w="1397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5166360" y="4480560"/>
            <a:ext cx="320040" cy="411480"/>
          </a:xfrm>
          <a:prstGeom prst="ellipse">
            <a:avLst/>
          </a:prstGeom>
          <a:noFill/>
          <a:ln w="13970"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2567160" y="3154013"/>
            <a:ext cx="237548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000" b="0" dirty="0" smtClean="0">
                <a:solidFill>
                  <a:srgbClr val="2D2D2D"/>
                </a:solidFill>
              </a:rPr>
              <a:t> </a:t>
            </a:r>
            <a:r>
              <a:rPr sz="1000" b="1" dirty="0" smtClean="0">
                <a:solidFill>
                  <a:srgbClr val="2D2D2D"/>
                </a:solidFill>
                <a:latin typeface="+mj-lt"/>
              </a:rPr>
              <a:t>Carga </a:t>
            </a:r>
            <a:r>
              <a:rPr sz="1000" b="1" dirty="0">
                <a:solidFill>
                  <a:srgbClr val="2D2D2D"/>
                </a:solidFill>
                <a:latin typeface="+mj-lt"/>
              </a:rPr>
              <a:t>mental </a:t>
            </a:r>
            <a:r>
              <a:rPr sz="1000" b="1" dirty="0" smtClean="0">
                <a:solidFill>
                  <a:srgbClr val="2D2D2D"/>
                </a:solidFill>
                <a:latin typeface="+mj-lt"/>
              </a:rPr>
              <a:t>continua</a:t>
            </a:r>
            <a:r>
              <a:rPr lang="es-ES" sz="1000" b="1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lang="es-ES" sz="800" b="0" dirty="0" smtClean="0">
                <a:solidFill>
                  <a:srgbClr val="2D2D2D"/>
                </a:solidFill>
                <a:latin typeface="+mj-lt"/>
              </a:rPr>
              <a:t>(Daminger, 2019</a:t>
            </a:r>
            <a:r>
              <a:rPr lang="es-ES" sz="1000" b="0" dirty="0" smtClean="0">
                <a:solidFill>
                  <a:srgbClr val="2D2D2D"/>
                </a:solidFill>
                <a:latin typeface="+mj-lt"/>
              </a:rPr>
              <a:t>)</a:t>
            </a:r>
          </a:p>
          <a:p>
            <a:pPr algn="ctr">
              <a:buFont typeface="Arial" pitchFamily="34" charset="0"/>
              <a:buChar char="•"/>
            </a:pPr>
            <a:r>
              <a:rPr sz="1000" b="0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sz="1000" b="1" dirty="0" smtClean="0">
                <a:solidFill>
                  <a:srgbClr val="2D2D2D"/>
                </a:solidFill>
                <a:latin typeface="+mj-lt"/>
              </a:rPr>
              <a:t>Descanso insuficiente</a:t>
            </a:r>
            <a:r>
              <a:rPr lang="es-ES" sz="1000" b="1" dirty="0" smtClean="0">
                <a:solidFill>
                  <a:srgbClr val="2D2D2D"/>
                </a:solidFill>
                <a:latin typeface="+mj-lt"/>
              </a:rPr>
              <a:t>/fatiga acumulada</a:t>
            </a:r>
          </a:p>
          <a:p>
            <a:pPr algn="ctr"/>
            <a:r>
              <a:rPr lang="es-ES" sz="1000" b="0" dirty="0" smtClean="0">
                <a:solidFill>
                  <a:srgbClr val="2D2D2D"/>
                </a:solidFill>
                <a:latin typeface="+mj-lt"/>
              </a:rPr>
              <a:t>(</a:t>
            </a:r>
            <a:r>
              <a:rPr lang="es-ES" sz="800" dirty="0" smtClean="0">
                <a:latin typeface="+mj-lt"/>
              </a:rPr>
              <a:t>Reid &amp; Taylor, 2015; Yasari et al., 2026) </a:t>
            </a:r>
            <a:r>
              <a:rPr sz="800" b="0" dirty="0" smtClean="0">
                <a:solidFill>
                  <a:srgbClr val="2D2D2D"/>
                </a:solidFill>
                <a:latin typeface="+mj-lt"/>
              </a:rPr>
              <a:t> </a:t>
            </a:r>
            <a:endParaRPr lang="es-ES" sz="800" dirty="0" smtClean="0">
              <a:solidFill>
                <a:srgbClr val="2D2D2D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s-ES" sz="1000" b="0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sz="1000" b="1" dirty="0" smtClean="0">
                <a:solidFill>
                  <a:srgbClr val="2D2D2D"/>
                </a:solidFill>
                <a:latin typeface="+mj-lt"/>
              </a:rPr>
              <a:t>Conciliación difícil</a:t>
            </a:r>
            <a:r>
              <a:rPr lang="es-ES" sz="1000" b="1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lang="es-ES" sz="1000" dirty="0" smtClean="0">
                <a:solidFill>
                  <a:srgbClr val="2D2D2D"/>
                </a:solidFill>
                <a:latin typeface="+mj-lt"/>
              </a:rPr>
              <a:t>empleo-crianza-autocuidado </a:t>
            </a:r>
            <a:r>
              <a:rPr lang="es-ES" sz="800" dirty="0" smtClean="0">
                <a:latin typeface="+mj-lt"/>
              </a:rPr>
              <a:t>(Yasari et al., 2026; Leahy-Warren et al., 2012</a:t>
            </a:r>
            <a:r>
              <a:rPr lang="es-ES" sz="1000" dirty="0" smtClean="0">
                <a:latin typeface="+mj-lt"/>
              </a:rPr>
              <a:t>)</a:t>
            </a:r>
            <a:r>
              <a:rPr sz="1000" b="0" dirty="0">
                <a:solidFill>
                  <a:srgbClr val="2D2D2D"/>
                </a:solidFill>
                <a:latin typeface="+mj-lt"/>
              </a:rPr>
              <a:t>
</a:t>
            </a:r>
            <a:r>
              <a:rPr lang="es-ES" sz="1000" b="0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sz="1000" b="1" dirty="0" smtClean="0">
                <a:solidFill>
                  <a:srgbClr val="2D2D2D"/>
                </a:solidFill>
                <a:latin typeface="+mj-lt"/>
              </a:rPr>
              <a:t>Responsabilidad constante</a:t>
            </a:r>
            <a:r>
              <a:rPr lang="es-ES" sz="1000" b="1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lang="es-ES" sz="1000" b="0" dirty="0" smtClean="0">
                <a:solidFill>
                  <a:srgbClr val="2D2D2D"/>
                </a:solidFill>
                <a:latin typeface="+mj-lt"/>
              </a:rPr>
              <a:t>en la toma de decisiones </a:t>
            </a:r>
            <a:r>
              <a:rPr lang="es-ES" sz="800" b="0" dirty="0" smtClean="0">
                <a:solidFill>
                  <a:srgbClr val="2D2D2D"/>
                </a:solidFill>
                <a:latin typeface="+mj-lt"/>
              </a:rPr>
              <a:t>(</a:t>
            </a:r>
            <a:r>
              <a:rPr lang="es-ES" sz="800" dirty="0" smtClean="0">
                <a:latin typeface="+mj-lt"/>
              </a:rPr>
              <a:t>Daminger, 2019; Zamora-Martínez et al., 2025</a:t>
            </a:r>
            <a:r>
              <a:rPr lang="es-ES" sz="800" i="1" dirty="0" smtClean="0">
                <a:latin typeface="+mj-lt"/>
              </a:rPr>
              <a:t>)</a:t>
            </a:r>
            <a:r>
              <a:rPr lang="es-ES" sz="800" dirty="0" smtClean="0">
                <a:latin typeface="+mj-lt"/>
              </a:rPr>
              <a:t> </a:t>
            </a:r>
            <a:endParaRPr lang="es-ES" sz="800" b="0" dirty="0" smtClean="0">
              <a:solidFill>
                <a:srgbClr val="2D2D2D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sz="1000" b="0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sz="1000" b="1" dirty="0" smtClean="0">
                <a:solidFill>
                  <a:srgbClr val="2D2D2D"/>
                </a:solidFill>
                <a:latin typeface="+mj-lt"/>
              </a:rPr>
              <a:t>Sensación </a:t>
            </a:r>
            <a:r>
              <a:rPr sz="1000" b="1" dirty="0">
                <a:solidFill>
                  <a:srgbClr val="2D2D2D"/>
                </a:solidFill>
                <a:latin typeface="+mj-lt"/>
              </a:rPr>
              <a:t>de no poder </a:t>
            </a:r>
            <a:r>
              <a:rPr sz="1000" b="1" dirty="0" smtClean="0">
                <a:solidFill>
                  <a:srgbClr val="2D2D2D"/>
                </a:solidFill>
                <a:latin typeface="+mj-lt"/>
              </a:rPr>
              <a:t>fallar</a:t>
            </a:r>
            <a:r>
              <a:rPr lang="es-ES" sz="1000" b="1" dirty="0" smtClean="0">
                <a:solidFill>
                  <a:srgbClr val="2D2D2D"/>
                </a:solidFill>
                <a:latin typeface="+mj-lt"/>
              </a:rPr>
              <a:t> </a:t>
            </a:r>
            <a:r>
              <a:rPr lang="es-ES" sz="800" dirty="0" smtClean="0">
                <a:latin typeface="+mj-lt"/>
              </a:rPr>
              <a:t>(Jacobsen &amp; Dahl, 2017; Major &amp; O’Brien, 2005)</a:t>
            </a:r>
            <a:endParaRPr lang="es-ES" sz="1000" b="0" dirty="0" smtClean="0">
              <a:solidFill>
                <a:srgbClr val="2D2D2D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s-ES" sz="1000" b="1" dirty="0" smtClean="0">
                <a:solidFill>
                  <a:srgbClr val="2D2D2D"/>
                </a:solidFill>
                <a:latin typeface="+mj-lt"/>
              </a:rPr>
              <a:t>Alta dependencia </a:t>
            </a:r>
            <a:r>
              <a:rPr lang="es-ES" sz="1000" b="0" dirty="0" smtClean="0">
                <a:solidFill>
                  <a:srgbClr val="2D2D2D"/>
                </a:solidFill>
                <a:latin typeface="+mj-lt"/>
              </a:rPr>
              <a:t>de apoyo externo </a:t>
            </a:r>
            <a:r>
              <a:rPr lang="es-ES" sz="1000" dirty="0" smtClean="0">
                <a:latin typeface="+mj-lt"/>
              </a:rPr>
              <a:t>(</a:t>
            </a:r>
            <a:r>
              <a:rPr lang="es-ES" sz="800" dirty="0" smtClean="0">
                <a:latin typeface="+mj-lt"/>
              </a:rPr>
              <a:t>Leahy-Warren et al., 2012; Reid &amp; Taylor, 2015)</a:t>
            </a:r>
            <a:r>
              <a:rPr lang="es-ES" sz="800" b="0" dirty="0" smtClean="0">
                <a:solidFill>
                  <a:srgbClr val="2D2D2D"/>
                </a:solidFill>
                <a:latin typeface="+mj-lt"/>
              </a:rPr>
              <a:t> </a:t>
            </a:r>
          </a:p>
          <a:p>
            <a:pPr algn="ctr"/>
            <a:endParaRPr sz="1000" b="0" dirty="0">
              <a:solidFill>
                <a:srgbClr val="2D2D2D"/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8138160" y="2514600"/>
            <a:ext cx="3794760" cy="418039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CE6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6" name="Rounded Rectangle 35"/>
          <p:cNvSpPr/>
          <p:nvPr/>
        </p:nvSpPr>
        <p:spPr>
          <a:xfrm>
            <a:off x="8075872" y="2229802"/>
            <a:ext cx="3794760" cy="274320"/>
          </a:xfrm>
          <a:prstGeom prst="roundRect">
            <a:avLst/>
          </a:prstGeom>
          <a:solidFill>
            <a:srgbClr val="103158"/>
          </a:solidFill>
          <a:ln>
            <a:solidFill>
              <a:srgbClr val="10315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>
                <a:latin typeface="Arial Rounded MT Bold" pitchFamily="34" charset="0"/>
              </a:rPr>
              <a:t>¿QUÉ AYUDA?</a:t>
            </a:r>
            <a:endParaRPr sz="1100" b="1" dirty="0">
              <a:latin typeface="Arial Rounded MT Bold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339327" y="2632347"/>
            <a:ext cx="3474720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dirty="0">
                <a:solidFill>
                  <a:srgbClr val="2D2D2D"/>
                </a:solidFill>
              </a:rPr>
              <a:t>RED </a:t>
            </a:r>
            <a:r>
              <a:rPr sz="1000" b="1" dirty="0" smtClean="0">
                <a:solidFill>
                  <a:srgbClr val="2D2D2D"/>
                </a:solidFill>
              </a:rPr>
              <a:t>INFORMAL</a:t>
            </a:r>
            <a:endParaRPr lang="es-ES" sz="1000" b="1" dirty="0" smtClean="0">
              <a:solidFill>
                <a:srgbClr val="2D2D2D"/>
              </a:solidFill>
            </a:endParaRPr>
          </a:p>
          <a:p>
            <a:pPr algn="l"/>
            <a:r>
              <a:rPr sz="1000" b="0" dirty="0">
                <a:solidFill>
                  <a:srgbClr val="2D2D2D"/>
                </a:solidFill>
              </a:rPr>
              <a:t>
</a:t>
            </a:r>
            <a:r>
              <a:rPr sz="1000" b="1" i="1" dirty="0" smtClean="0">
                <a:solidFill>
                  <a:srgbClr val="2D2D2D"/>
                </a:solidFill>
              </a:rPr>
              <a:t>Familia extensa</a:t>
            </a:r>
            <a:r>
              <a:rPr lang="es-ES" sz="1000" b="1" i="1" dirty="0" smtClean="0">
                <a:solidFill>
                  <a:srgbClr val="2D2D2D"/>
                </a:solidFill>
              </a:rPr>
              <a:t>	Amistades       Relevo práctico       Comunidad</a:t>
            </a:r>
            <a:endParaRPr lang="es-ES" sz="1000" b="1" i="1" dirty="0">
              <a:solidFill>
                <a:srgbClr val="2D2D2D"/>
              </a:solidFill>
            </a:endParaRPr>
          </a:p>
          <a:p>
            <a:pPr algn="l"/>
            <a:endParaRPr lang="es-ES" sz="1000" b="0" dirty="0" smtClean="0">
              <a:solidFill>
                <a:srgbClr val="2D2D2D"/>
              </a:solidFill>
            </a:endParaRPr>
          </a:p>
          <a:p>
            <a:pPr algn="l"/>
            <a:r>
              <a:rPr lang="es-ES" sz="1000" dirty="0" smtClean="0">
                <a:solidFill>
                  <a:srgbClr val="2D2D2D"/>
                </a:solidFill>
              </a:rPr>
              <a:t>El apoyo social adecuado se asocia con menor depresión materna y mejor adaptación durante el embarazo y el posparto (</a:t>
            </a:r>
            <a:r>
              <a:rPr lang="es-ES" sz="800" dirty="0" smtClean="0">
                <a:solidFill>
                  <a:srgbClr val="2D2D2D"/>
                </a:solidFill>
              </a:rPr>
              <a:t>Leahy-Warren et al., 2012; Reid y Taylor, 2015</a:t>
            </a:r>
            <a:r>
              <a:rPr lang="es-ES" sz="1000" dirty="0" smtClean="0">
                <a:solidFill>
                  <a:srgbClr val="2D2D2D"/>
                </a:solidFill>
              </a:rPr>
              <a:t>).</a:t>
            </a:r>
          </a:p>
          <a:p>
            <a:pPr algn="l"/>
            <a:endParaRPr lang="es-ES" sz="1000" b="1" dirty="0" smtClean="0">
              <a:solidFill>
                <a:srgbClr val="2D2D2D"/>
              </a:solidFill>
            </a:endParaRPr>
          </a:p>
          <a:p>
            <a:pPr algn="ctr"/>
            <a:r>
              <a:rPr lang="es-ES" sz="1000" b="1" dirty="0" smtClean="0">
                <a:solidFill>
                  <a:srgbClr val="2D2D2D"/>
                </a:solidFill>
              </a:rPr>
              <a:t>RED SANITARIA</a:t>
            </a:r>
          </a:p>
          <a:p>
            <a:endParaRPr lang="es-ES" sz="1000" b="1" dirty="0" smtClean="0">
              <a:solidFill>
                <a:srgbClr val="2D2D2D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s-ES" sz="1000" b="0" dirty="0" smtClean="0">
                <a:solidFill>
                  <a:srgbClr val="2D2D2D"/>
                </a:solidFill>
              </a:rPr>
              <a:t>Cribado precoz de ansiedad, derpresión y malestar psicosocial durante embarazo y posparto </a:t>
            </a:r>
            <a:r>
              <a:rPr lang="es-ES" sz="800" b="0" dirty="0" smtClean="0">
                <a:solidFill>
                  <a:srgbClr val="2D2D2D"/>
                </a:solidFill>
              </a:rPr>
              <a:t>(NICE, 2020).</a:t>
            </a:r>
            <a:endParaRPr lang="es-ES" sz="1000" b="0" dirty="0" smtClean="0">
              <a:solidFill>
                <a:srgbClr val="2D2D2D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s-ES" sz="1000" dirty="0" smtClean="0">
                <a:solidFill>
                  <a:srgbClr val="2D2D2D"/>
                </a:solidFill>
              </a:rPr>
              <a:t>Exploración sistemática de red de apoyo real y disponibilidad de ayuda práctica.</a:t>
            </a:r>
          </a:p>
          <a:p>
            <a:pPr algn="l">
              <a:buFont typeface="Arial" pitchFamily="34" charset="0"/>
              <a:buChar char="•"/>
            </a:pPr>
            <a:r>
              <a:rPr lang="es-ES" sz="1000" b="0" dirty="0" smtClean="0">
                <a:solidFill>
                  <a:srgbClr val="2D2D2D"/>
                </a:solidFill>
              </a:rPr>
              <a:t>Detección de dificultades económicas y de conciliación.</a:t>
            </a:r>
          </a:p>
          <a:p>
            <a:pPr algn="l">
              <a:buFont typeface="Arial" pitchFamily="34" charset="0"/>
              <a:buChar char="•"/>
            </a:pPr>
            <a:r>
              <a:rPr lang="es-ES" sz="1000" dirty="0" smtClean="0">
                <a:solidFill>
                  <a:srgbClr val="2D2D2D"/>
                </a:solidFill>
              </a:rPr>
              <a:t>Intervenciones psicológicas breves basadas en evidencia para ansiedad y depresión perinatal </a:t>
            </a:r>
            <a:r>
              <a:rPr lang="es-ES" sz="800" dirty="0" smtClean="0">
                <a:solidFill>
                  <a:srgbClr val="2D2D2D"/>
                </a:solidFill>
              </a:rPr>
              <a:t>(Cuijpers et al., 2021; Socklol et al., 2011).</a:t>
            </a:r>
            <a:endParaRPr lang="es-ES" sz="1000" dirty="0" smtClean="0">
              <a:solidFill>
                <a:srgbClr val="2D2D2D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s-ES" sz="1000" b="0" dirty="0" smtClean="0">
                <a:solidFill>
                  <a:srgbClr val="2D2D2D"/>
                </a:solidFill>
              </a:rPr>
              <a:t>Grupos de apoyo entre iguales y preparación específica para maternidad en solitario (</a:t>
            </a:r>
            <a:r>
              <a:rPr lang="es-ES" sz="800" b="0" dirty="0" smtClean="0">
                <a:solidFill>
                  <a:srgbClr val="2D2D2D"/>
                </a:solidFill>
              </a:rPr>
              <a:t>Frydenrejn Funderskov et al., 2024</a:t>
            </a:r>
            <a:r>
              <a:rPr lang="es-ES" sz="1000" b="0" dirty="0" smtClean="0">
                <a:solidFill>
                  <a:srgbClr val="2D2D2D"/>
                </a:solidFill>
              </a:rPr>
              <a:t>).</a:t>
            </a:r>
          </a:p>
          <a:p>
            <a:pPr algn="l">
              <a:buFont typeface="Arial" pitchFamily="34" charset="0"/>
              <a:buChar char="•"/>
            </a:pPr>
            <a:r>
              <a:rPr lang="es-ES" sz="1000" b="0" dirty="0" smtClean="0">
                <a:solidFill>
                  <a:srgbClr val="2D2D2D"/>
                </a:solidFill>
              </a:rPr>
              <a:t>Lenguaje clínico inclusivo y atención sensible a nuevas configuraciones familiares (</a:t>
            </a:r>
            <a:r>
              <a:rPr lang="es-ES" sz="800" b="0" dirty="0" smtClean="0">
                <a:solidFill>
                  <a:srgbClr val="2D2D2D"/>
                </a:solidFill>
              </a:rPr>
              <a:t>Zamora-Martínez et al., 2025).</a:t>
            </a:r>
            <a:endParaRPr lang="es-ES" sz="1000" b="0" dirty="0" smtClean="0">
              <a:solidFill>
                <a:srgbClr val="2D2D2D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s-ES" sz="1000" dirty="0" smtClean="0">
                <a:solidFill>
                  <a:srgbClr val="2D2D2D"/>
                </a:solidFill>
              </a:rPr>
              <a:t>Formación específica de profesionales sanitarios en necesidades psicosociales de MSPE </a:t>
            </a:r>
          </a:p>
          <a:p>
            <a:pPr algn="l"/>
            <a:r>
              <a:rPr lang="es-ES" sz="1000" dirty="0" smtClean="0">
                <a:solidFill>
                  <a:srgbClr val="2D2D2D"/>
                </a:solidFill>
              </a:rPr>
              <a:t> </a:t>
            </a:r>
            <a:r>
              <a:rPr lang="es-ES" sz="800" dirty="0" smtClean="0">
                <a:solidFill>
                  <a:srgbClr val="2D2D2D"/>
                </a:solidFill>
              </a:rPr>
              <a:t>(Armuand et al., 2020</a:t>
            </a:r>
            <a:r>
              <a:rPr lang="es-ES" sz="1000" dirty="0" smtClean="0">
                <a:solidFill>
                  <a:srgbClr val="2D2D2D"/>
                </a:solidFill>
              </a:rPr>
              <a:t>).</a:t>
            </a:r>
            <a:endParaRPr sz="1000" b="0" dirty="0">
              <a:solidFill>
                <a:srgbClr val="2D2D2D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87464" y="5212230"/>
            <a:ext cx="3908464" cy="934127"/>
          </a:xfrm>
          <a:prstGeom prst="roundRect">
            <a:avLst/>
          </a:prstGeom>
          <a:solidFill>
            <a:srgbClr val="103158"/>
          </a:solidFill>
          <a:ln>
            <a:solidFill>
              <a:srgbClr val="10315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109728" y="5212231"/>
            <a:ext cx="3831336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FFFFFF"/>
                </a:solidFill>
                <a:latin typeface="Arial Rounded MT Bold" pitchFamily="34" charset="0"/>
              </a:rPr>
              <a:t>CONCLUSIÓN </a:t>
            </a:r>
            <a:r>
              <a:rPr sz="1100" b="1" dirty="0" smtClean="0">
                <a:solidFill>
                  <a:srgbClr val="FFFFFF"/>
                </a:solidFill>
                <a:latin typeface="Arial Rounded MT Bold" pitchFamily="34" charset="0"/>
              </a:rPr>
              <a:t>PRINCIPAL</a:t>
            </a:r>
            <a:endParaRPr lang="es-ES" sz="1100" b="1" dirty="0" smtClean="0">
              <a:solidFill>
                <a:srgbClr val="FFFFFF"/>
              </a:solidFill>
              <a:latin typeface="Arial Rounded MT Bold" pitchFamily="34" charset="0"/>
            </a:endParaRPr>
          </a:p>
          <a:p>
            <a:pPr algn="l"/>
            <a:r>
              <a:rPr lang="es-ES" sz="1050" b="1" dirty="0" smtClean="0">
                <a:solidFill>
                  <a:srgbClr val="FFFFFF"/>
                </a:solidFill>
                <a:latin typeface="+mj-lt"/>
              </a:rPr>
              <a:t>El principal riesgo clínico no parece derivar de la estructura familiar en sí misma, sinó de la combinación entre carga sostenida, apoyo insuficiente y barreras para pedir ayuda (</a:t>
            </a:r>
            <a:r>
              <a:rPr lang="es-ES" sz="800" b="1" dirty="0" smtClean="0">
                <a:solidFill>
                  <a:srgbClr val="FFFFFF"/>
                </a:solidFill>
                <a:latin typeface="+mj-lt"/>
              </a:rPr>
              <a:t>Elenis et al., 2025; Yasari et al., 2026</a:t>
            </a:r>
            <a:r>
              <a:rPr lang="es-ES" sz="1050" b="1" dirty="0" smtClean="0">
                <a:solidFill>
                  <a:srgbClr val="FFFFFF"/>
                </a:solidFill>
                <a:latin typeface="+mj-lt"/>
              </a:rPr>
              <a:t>)</a:t>
            </a:r>
            <a:endParaRPr sz="1050" b="1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4233673" y="5147827"/>
            <a:ext cx="3767327" cy="1018511"/>
          </a:xfrm>
          <a:prstGeom prst="roundRect">
            <a:avLst/>
          </a:prstGeom>
          <a:solidFill>
            <a:srgbClr val="5F9284"/>
          </a:solidFill>
          <a:ln>
            <a:solidFill>
              <a:srgbClr val="5F928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200" dirty="0"/>
          </a:p>
        </p:txBody>
      </p:sp>
      <p:sp>
        <p:nvSpPr>
          <p:cNvPr id="42" name="TextBox 41"/>
          <p:cNvSpPr txBox="1"/>
          <p:nvPr/>
        </p:nvSpPr>
        <p:spPr>
          <a:xfrm>
            <a:off x="4325112" y="5212231"/>
            <a:ext cx="3611880" cy="746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FFFFFF"/>
                </a:solidFill>
                <a:latin typeface="Arial Rounded MT Bold" pitchFamily="34" charset="0"/>
              </a:rPr>
              <a:t>IMPLICACIÓN </a:t>
            </a:r>
            <a:r>
              <a:rPr sz="1100" b="1" dirty="0" smtClean="0">
                <a:solidFill>
                  <a:srgbClr val="FFFFFF"/>
                </a:solidFill>
                <a:latin typeface="Arial Rounded MT Bold" pitchFamily="34" charset="0"/>
              </a:rPr>
              <a:t>ASISTENCIAL</a:t>
            </a:r>
            <a:endParaRPr lang="es-ES" sz="1100" b="1" dirty="0" smtClean="0">
              <a:solidFill>
                <a:srgbClr val="FFFFFF"/>
              </a:solidFill>
              <a:latin typeface="Arial Rounded MT Bold" pitchFamily="34" charset="0"/>
            </a:endParaRPr>
          </a:p>
          <a:p>
            <a:pPr algn="l"/>
            <a:r>
              <a:rPr lang="es-ES" sz="1050" b="1" dirty="0" smtClean="0">
                <a:solidFill>
                  <a:srgbClr val="FFFFFF"/>
                </a:solidFill>
                <a:latin typeface="+mj-lt"/>
              </a:rPr>
              <a:t>Detectar precozmente sobrecarga invisible y reforzar redes formales e informales de apoyo puede mejorar la prevención desde la red perinatal (</a:t>
            </a:r>
            <a:r>
              <a:rPr lang="es-ES" sz="800" b="1" dirty="0" smtClean="0">
                <a:solidFill>
                  <a:srgbClr val="FFFFFF"/>
                </a:solidFill>
                <a:latin typeface="+mj-lt"/>
              </a:rPr>
              <a:t>NICE, 2020; Zamora-Martínez et al., 2025).</a:t>
            </a:r>
            <a:endParaRPr sz="1050" b="1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46" name="Rounded Rectangle 42"/>
          <p:cNvSpPr/>
          <p:nvPr/>
        </p:nvSpPr>
        <p:spPr>
          <a:xfrm>
            <a:off x="10744200" y="6166338"/>
            <a:ext cx="1362770" cy="676198"/>
          </a:xfrm>
          <a:prstGeom prst="roundRect">
            <a:avLst/>
          </a:prstGeom>
          <a:solidFill>
            <a:srgbClr val="FFFFFF"/>
          </a:solidFill>
          <a:ln>
            <a:solidFill>
              <a:srgbClr val="DCE6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 smtClean="0">
                <a:solidFill>
                  <a:schemeClr val="tx1"/>
                </a:solidFill>
              </a:rPr>
              <a:t> Revisión narrativa no sistemática con orientación clínco-aplicada</a:t>
            </a:r>
            <a:endParaRPr sz="1000" dirty="0">
              <a:solidFill>
                <a:schemeClr val="tx1"/>
              </a:solidFill>
            </a:endParaRPr>
          </a:p>
        </p:txBody>
      </p:sp>
      <p:sp>
        <p:nvSpPr>
          <p:cNvPr id="48" name="TextBox 33"/>
          <p:cNvSpPr txBox="1"/>
          <p:nvPr/>
        </p:nvSpPr>
        <p:spPr>
          <a:xfrm>
            <a:off x="5623014" y="3236743"/>
            <a:ext cx="245285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1000" b="1" dirty="0" smtClean="0">
                <a:solidFill>
                  <a:srgbClr val="2D2D2D"/>
                </a:solidFill>
              </a:rPr>
              <a:t>Presión percibida </a:t>
            </a:r>
            <a:r>
              <a:rPr lang="es-ES" sz="1000" dirty="0" smtClean="0">
                <a:solidFill>
                  <a:srgbClr val="2D2D2D"/>
                </a:solidFill>
              </a:rPr>
              <a:t>por demostrar competencia parental, autosuficiencia y temor al juicio externo </a:t>
            </a:r>
            <a:r>
              <a:rPr lang="es-ES" sz="800" dirty="0" smtClean="0">
                <a:solidFill>
                  <a:srgbClr val="2D2D2D"/>
                </a:solidFill>
              </a:rPr>
              <a:t>(Jacobsen &amp;Dahl, 2017; Psouni et al., 2022; Yasari et al., 2026)</a:t>
            </a:r>
          </a:p>
          <a:p>
            <a:pPr>
              <a:buFont typeface="Arial" pitchFamily="34" charset="0"/>
              <a:buChar char="•"/>
            </a:pPr>
            <a:r>
              <a:rPr lang="es-ES" sz="1000" b="1" dirty="0" smtClean="0">
                <a:solidFill>
                  <a:srgbClr val="2D2D2D"/>
                </a:solidFill>
              </a:rPr>
              <a:t>Trayecto reproductivo previo</a:t>
            </a:r>
            <a:r>
              <a:rPr lang="es-ES" sz="1000" dirty="0" smtClean="0">
                <a:solidFill>
                  <a:srgbClr val="2D2D2D"/>
                </a:solidFill>
              </a:rPr>
              <a:t>, frecuentemente asociado a edad materna avanzada, tratamientos de reproducción asistida y estrés psicológico significativo (</a:t>
            </a:r>
            <a:r>
              <a:rPr lang="es-ES" sz="800" dirty="0" smtClean="0">
                <a:solidFill>
                  <a:srgbClr val="2D2D2D"/>
                </a:solidFill>
              </a:rPr>
              <a:t>Greil et al., 2011; Reid &amp; Taylor, 2015; Rooney &amp; Domar, 2018; Yasari et al., 2026).</a:t>
            </a:r>
          </a:p>
          <a:p>
            <a:pPr>
              <a:buFont typeface="Arial" pitchFamily="34" charset="0"/>
              <a:buChar char="•"/>
            </a:pPr>
            <a:endParaRPr sz="1000" b="0" dirty="0">
              <a:solidFill>
                <a:srgbClr val="2D2D2D"/>
              </a:solidFill>
            </a:endParaRPr>
          </a:p>
        </p:txBody>
      </p:sp>
      <p:sp>
        <p:nvSpPr>
          <p:cNvPr id="45" name="44 Rectángulo redondeado"/>
          <p:cNvSpPr/>
          <p:nvPr/>
        </p:nvSpPr>
        <p:spPr>
          <a:xfrm>
            <a:off x="164592" y="6166338"/>
            <a:ext cx="7754112" cy="6247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sz="700" b="1" dirty="0" smtClean="0">
              <a:solidFill>
                <a:schemeClr val="tx1"/>
              </a:solidFill>
            </a:endParaRPr>
          </a:p>
          <a:p>
            <a:r>
              <a:rPr lang="es-ES" sz="700" b="1" dirty="0" smtClean="0">
                <a:solidFill>
                  <a:schemeClr val="tx1"/>
                </a:solidFill>
              </a:rPr>
              <a:t>REFERENCIAS BIBLIOGRÁFICAS</a:t>
            </a:r>
            <a:r>
              <a:rPr lang="es-ES" sz="700" dirty="0" smtClean="0"/>
              <a:t>: </a:t>
            </a:r>
            <a:r>
              <a:rPr lang="es-ES" sz="700" dirty="0" smtClean="0">
                <a:solidFill>
                  <a:srgbClr val="000000"/>
                </a:solidFill>
              </a:rPr>
              <a:t>Armuand, G., et al., 2020; Carone, N., et al., 2018; Cuijpers, P., et al., 2021; Daminger, A.,2019;  Elenis, E., et al. ,2025; Frydenrejn Funderskov, K.,et al., 2024; Golombok, S., et al., 2016; 2021; Greil, A. L., et al. ,2011; Instituto Nacional de Estadística, 2023; Jacobsen, B., &amp; Dahl, K. ,2017; Leahy-Warren, P., McCarthy, G., &amp; Corcoran, P. ,2012; Major, B., &amp; O’Brien, L. T. ,2005; National Institute for Health and Care Excellence (NICE), 2020;Psouni, E., Berg, J., &amp; Persson, H. , 2022; Reid, K. M., &amp; Taylor, M. G. , 2015; Rooney, K. L., &amp; Domar, A. D., 2018; SEF. (2023). Registro Nacional de Actividad 2023. Sociedad Española de Fertilidad; Sockol, L. E., et al. ,2011;. Yasari, Y., et al. ,2026; Zamora-Martínez, P., et al. ,2025.</a:t>
            </a:r>
            <a:endParaRPr lang="es-ES" sz="700" dirty="0" smtClean="0"/>
          </a:p>
          <a:p>
            <a:r>
              <a:rPr lang="es-ES" sz="700" dirty="0" smtClean="0"/>
              <a:t/>
            </a:r>
            <a:br>
              <a:rPr lang="es-ES" sz="700" dirty="0" smtClean="0"/>
            </a:br>
            <a:endParaRPr lang="es-ES" sz="700" dirty="0"/>
          </a:p>
        </p:txBody>
      </p:sp>
      <p:sp>
        <p:nvSpPr>
          <p:cNvPr id="1026" name="AutoShape 2" descr="https://portada.cspt.es/img/logoccspt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28" name="AutoShape 4" descr="https://portada.cspt.es/img/logoccspt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0" name="AutoShape 6" descr="https://portada.cspt.es/img/logoccspt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2" name="AutoShape 8" descr="https://portada.cspt.es/img/logoccspt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4" name="53 Imagen" descr="parc-tauli-firma-correu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0808" y="507942"/>
            <a:ext cx="1609823" cy="382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421</Words>
  <Application>Microsoft Macintosh PowerPoint</Application>
  <PresentationFormat>Personalizado</PresentationFormat>
  <Paragraphs>47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Office Theme</vt:lpstr>
      <vt:lpstr>Diapositiva 1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Vanessa Sallent Muñoz</dc:creator>
  <dc:description>generated using python-pptx</dc:description>
  <cp:lastModifiedBy>vsallent</cp:lastModifiedBy>
  <cp:revision>23</cp:revision>
  <dcterms:created xsi:type="dcterms:W3CDTF">2013-01-27T09:14:16Z</dcterms:created>
  <dcterms:modified xsi:type="dcterms:W3CDTF">2026-04-28T12:50:38Z</dcterms:modified>
</cp:coreProperties>
</file>