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7556500" cy="10693400"/>
  <p:notesSz cx="6858000" cy="9144000"/>
  <p:embeddedFontLst>
    <p:embeddedFont>
      <p:font typeface="AktivGrotesk-Regular" panose="020B0604020202020204" charset="0"/>
      <p:regular r:id="rId3"/>
    </p:embeddedFont>
    <p:embeddedFont>
      <p:font typeface="AktivGrotesk-XBold" panose="020B0604020202020204" charset="0"/>
      <p:regular r:id="rId4"/>
    </p:embeddedFont>
    <p:embeddedFont>
      <p:font typeface="Arial Black" panose="020B0A04020102020204" pitchFamily="34" charset="0"/>
      <p:bold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A348"/>
    <a:srgbClr val="D68A1D"/>
    <a:srgbClr val="50A7BC"/>
    <a:srgbClr val="A245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84" d="100"/>
          <a:sy n="84" d="100"/>
        </p:scale>
        <p:origin x="1124" y="-3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3.fntdata"/><Relationship Id="rId4" Type="http://schemas.openxmlformats.org/officeDocument/2006/relationships/font" Target="fonts/font2.fntdata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ágenes de Silueta embarazada color - Descarga gratuita en Freepik">
            <a:extLst>
              <a:ext uri="{FF2B5EF4-FFF2-40B4-BE49-F238E27FC236}">
                <a16:creationId xmlns:a16="http://schemas.microsoft.com/office/drawing/2014/main" id="{10084AA6-CE97-FD2E-7656-1D6DC08686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2" r="7223"/>
          <a:stretch>
            <a:fillRect/>
          </a:stretch>
        </p:blipFill>
        <p:spPr bwMode="auto">
          <a:xfrm flipH="1">
            <a:off x="356664" y="1913418"/>
            <a:ext cx="587836" cy="73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reeform 2"/>
          <p:cNvSpPr/>
          <p:nvPr/>
        </p:nvSpPr>
        <p:spPr>
          <a:xfrm>
            <a:off x="5593067" y="10043585"/>
            <a:ext cx="1399353" cy="333179"/>
          </a:xfrm>
          <a:custGeom>
            <a:avLst/>
            <a:gdLst/>
            <a:ahLst/>
            <a:cxnLst/>
            <a:rect l="l" t="t" r="r" b="b"/>
            <a:pathLst>
              <a:path w="1399353" h="333179">
                <a:moveTo>
                  <a:pt x="0" y="0"/>
                </a:moveTo>
                <a:lnTo>
                  <a:pt x="1399353" y="0"/>
                </a:lnTo>
                <a:lnTo>
                  <a:pt x="1399353" y="333179"/>
                </a:lnTo>
                <a:lnTo>
                  <a:pt x="0" y="3331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3" name="Freeform 3"/>
          <p:cNvSpPr/>
          <p:nvPr/>
        </p:nvSpPr>
        <p:spPr>
          <a:xfrm>
            <a:off x="7101993" y="9131458"/>
            <a:ext cx="458007" cy="1395359"/>
          </a:xfrm>
          <a:custGeom>
            <a:avLst/>
            <a:gdLst/>
            <a:ahLst/>
            <a:cxnLst/>
            <a:rect l="l" t="t" r="r" b="b"/>
            <a:pathLst>
              <a:path w="458007" h="1395359">
                <a:moveTo>
                  <a:pt x="0" y="0"/>
                </a:moveTo>
                <a:lnTo>
                  <a:pt x="458007" y="0"/>
                </a:lnTo>
                <a:lnTo>
                  <a:pt x="458007" y="1395358"/>
                </a:lnTo>
                <a:lnTo>
                  <a:pt x="0" y="13953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60912" t="-6472" r="-54799"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4" name="Freeform 4"/>
          <p:cNvSpPr/>
          <p:nvPr/>
        </p:nvSpPr>
        <p:spPr>
          <a:xfrm>
            <a:off x="0" y="10526816"/>
            <a:ext cx="7560000" cy="165184"/>
          </a:xfrm>
          <a:custGeom>
            <a:avLst/>
            <a:gdLst/>
            <a:ahLst/>
            <a:cxnLst/>
            <a:rect l="l" t="t" r="r" b="b"/>
            <a:pathLst>
              <a:path w="7560000" h="165184">
                <a:moveTo>
                  <a:pt x="0" y="0"/>
                </a:moveTo>
                <a:lnTo>
                  <a:pt x="7560000" y="0"/>
                </a:lnTo>
                <a:lnTo>
                  <a:pt x="7560000" y="165184"/>
                </a:lnTo>
                <a:lnTo>
                  <a:pt x="0" y="1651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2474408"/>
            </a:stretch>
          </a:blipFill>
        </p:spPr>
        <p:txBody>
          <a:bodyPr/>
          <a:lstStyle/>
          <a:p>
            <a:endParaRPr lang="ca-ES"/>
          </a:p>
        </p:txBody>
      </p:sp>
      <p:grpSp>
        <p:nvGrpSpPr>
          <p:cNvPr id="10" name="Group 10"/>
          <p:cNvGrpSpPr/>
          <p:nvPr/>
        </p:nvGrpSpPr>
        <p:grpSpPr>
          <a:xfrm>
            <a:off x="200147" y="9537699"/>
            <a:ext cx="5078904" cy="909413"/>
            <a:chOff x="0" y="0"/>
            <a:chExt cx="1820165" cy="281778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820164" cy="281777"/>
            </a:xfrm>
            <a:custGeom>
              <a:avLst/>
              <a:gdLst/>
              <a:ahLst/>
              <a:cxnLst/>
              <a:rect l="l" t="t" r="r" b="b"/>
              <a:pathLst>
                <a:path w="1820164" h="281777">
                  <a:moveTo>
                    <a:pt x="0" y="0"/>
                  </a:moveTo>
                  <a:lnTo>
                    <a:pt x="1820164" y="0"/>
                  </a:lnTo>
                  <a:lnTo>
                    <a:pt x="1820164" y="281777"/>
                  </a:lnTo>
                  <a:lnTo>
                    <a:pt x="0" y="28177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58A348"/>
              </a:solidFill>
              <a:prstDash val="solid"/>
              <a:miter/>
            </a:ln>
          </p:spPr>
          <p:txBody>
            <a:bodyPr/>
            <a:lstStyle/>
            <a:p>
              <a:endParaRPr lang="ca-ES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76200"/>
              <a:ext cx="1820165" cy="35797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4408" y="8347106"/>
            <a:ext cx="7560000" cy="272086"/>
            <a:chOff x="0" y="0"/>
            <a:chExt cx="10080000" cy="362781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10080000" cy="362781"/>
              <a:chOff x="0" y="0"/>
              <a:chExt cx="2709333" cy="97509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2709333" cy="97509"/>
              </a:xfrm>
              <a:custGeom>
                <a:avLst/>
                <a:gdLst/>
                <a:ahLst/>
                <a:cxnLst/>
                <a:rect l="l" t="t" r="r" b="b"/>
                <a:pathLst>
                  <a:path w="2709333" h="97509">
                    <a:moveTo>
                      <a:pt x="0" y="0"/>
                    </a:moveTo>
                    <a:lnTo>
                      <a:pt x="2709333" y="0"/>
                    </a:lnTo>
                    <a:lnTo>
                      <a:pt x="2709333" y="97509"/>
                    </a:lnTo>
                    <a:lnTo>
                      <a:pt x="0" y="97509"/>
                    </a:lnTo>
                    <a:close/>
                  </a:path>
                </a:pathLst>
              </a:custGeom>
              <a:solidFill>
                <a:srgbClr val="58A348"/>
              </a:solidFill>
            </p:spPr>
            <p:txBody>
              <a:bodyPr/>
              <a:lstStyle/>
              <a:p>
                <a:endParaRPr lang="ca-ES"/>
              </a:p>
            </p:txBody>
          </p:sp>
          <p:sp>
            <p:nvSpPr>
              <p:cNvPr id="17" name="TextBox 17"/>
              <p:cNvSpPr txBox="1"/>
              <p:nvPr/>
            </p:nvSpPr>
            <p:spPr>
              <a:xfrm>
                <a:off x="0" y="-76200"/>
                <a:ext cx="2709333" cy="1737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18" name="TextBox 18"/>
            <p:cNvSpPr txBox="1"/>
            <p:nvPr/>
          </p:nvSpPr>
          <p:spPr>
            <a:xfrm>
              <a:off x="534111" y="22847"/>
              <a:ext cx="9011779" cy="3134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60"/>
                </a:lnSpc>
              </a:pPr>
              <a:r>
                <a:rPr lang="en-US" sz="1400" dirty="0" err="1">
                  <a:solidFill>
                    <a:srgbClr val="FEFEFE"/>
                  </a:solidFill>
                  <a:latin typeface="AktivGrotesk-XBold"/>
                  <a:ea typeface="AktivGrotesk-XBold"/>
                  <a:cs typeface="AktivGrotesk-XBold"/>
                  <a:sym typeface="AktivGrotesk-XBold"/>
                </a:rPr>
                <a:t>Conclusiones</a:t>
              </a:r>
              <a:endParaRPr lang="en-US" sz="1400" dirty="0">
                <a:solidFill>
                  <a:srgbClr val="FEFEFE"/>
                </a:solidFill>
                <a:latin typeface="AktivGrotesk-XBold"/>
                <a:ea typeface="AktivGrotesk-XBold"/>
                <a:cs typeface="AktivGrotesk-XBold"/>
                <a:sym typeface="AktivGrotesk-XBold"/>
              </a:endParaRP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0" y="4057414"/>
            <a:ext cx="7560000" cy="272086"/>
            <a:chOff x="0" y="0"/>
            <a:chExt cx="10080000" cy="362781"/>
          </a:xfrm>
        </p:grpSpPr>
        <p:grpSp>
          <p:nvGrpSpPr>
            <p:cNvPr id="20" name="Group 20"/>
            <p:cNvGrpSpPr/>
            <p:nvPr/>
          </p:nvGrpSpPr>
          <p:grpSpPr>
            <a:xfrm>
              <a:off x="0" y="0"/>
              <a:ext cx="10080000" cy="362781"/>
              <a:chOff x="0" y="0"/>
              <a:chExt cx="2709333" cy="97509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2709333" cy="97509"/>
              </a:xfrm>
              <a:custGeom>
                <a:avLst/>
                <a:gdLst/>
                <a:ahLst/>
                <a:cxnLst/>
                <a:rect l="l" t="t" r="r" b="b"/>
                <a:pathLst>
                  <a:path w="2709333" h="97509">
                    <a:moveTo>
                      <a:pt x="0" y="0"/>
                    </a:moveTo>
                    <a:lnTo>
                      <a:pt x="2709333" y="0"/>
                    </a:lnTo>
                    <a:lnTo>
                      <a:pt x="2709333" y="97509"/>
                    </a:lnTo>
                    <a:lnTo>
                      <a:pt x="0" y="97509"/>
                    </a:lnTo>
                    <a:close/>
                  </a:path>
                </a:pathLst>
              </a:custGeom>
              <a:solidFill>
                <a:srgbClr val="D68A1D"/>
              </a:solidFill>
            </p:spPr>
            <p:txBody>
              <a:bodyPr/>
              <a:lstStyle/>
              <a:p>
                <a:endParaRPr lang="ca-ES"/>
              </a:p>
            </p:txBody>
          </p:sp>
          <p:sp>
            <p:nvSpPr>
              <p:cNvPr id="22" name="TextBox 22"/>
              <p:cNvSpPr txBox="1"/>
              <p:nvPr/>
            </p:nvSpPr>
            <p:spPr>
              <a:xfrm>
                <a:off x="0" y="-76200"/>
                <a:ext cx="2709333" cy="1737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l">
                  <a:lnSpc>
                    <a:spcPts val="2520"/>
                  </a:lnSpc>
                </a:pPr>
                <a:endParaRPr dirty="0"/>
              </a:p>
            </p:txBody>
          </p:sp>
        </p:grpSp>
        <p:sp>
          <p:nvSpPr>
            <p:cNvPr id="23" name="TextBox 23"/>
            <p:cNvSpPr txBox="1"/>
            <p:nvPr/>
          </p:nvSpPr>
          <p:spPr>
            <a:xfrm>
              <a:off x="534111" y="22847"/>
              <a:ext cx="9011779" cy="3134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60"/>
                </a:lnSpc>
              </a:pPr>
              <a:r>
                <a:rPr lang="en-US" sz="1400" dirty="0" err="1">
                  <a:solidFill>
                    <a:srgbClr val="FEFEFE"/>
                  </a:solidFill>
                  <a:latin typeface="AktivGrotesk-XBold"/>
                  <a:ea typeface="AktivGrotesk-XBold"/>
                  <a:cs typeface="AktivGrotesk-XBold"/>
                  <a:sym typeface="AktivGrotesk-XBold"/>
                </a:rPr>
                <a:t>Intervención</a:t>
              </a:r>
              <a:endParaRPr lang="en-US" sz="1400" dirty="0">
                <a:solidFill>
                  <a:srgbClr val="FEFEFE"/>
                </a:solidFill>
                <a:latin typeface="AktivGrotesk-XBold"/>
                <a:ea typeface="AktivGrotesk-XBold"/>
                <a:cs typeface="AktivGrotesk-XBold"/>
                <a:sym typeface="AktivGrotesk-XBold"/>
              </a:endParaRP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0" y="6718300"/>
            <a:ext cx="7560000" cy="272086"/>
            <a:chOff x="0" y="0"/>
            <a:chExt cx="10080000" cy="362781"/>
          </a:xfrm>
        </p:grpSpPr>
        <p:grpSp>
          <p:nvGrpSpPr>
            <p:cNvPr id="25" name="Group 25"/>
            <p:cNvGrpSpPr/>
            <p:nvPr/>
          </p:nvGrpSpPr>
          <p:grpSpPr>
            <a:xfrm>
              <a:off x="0" y="0"/>
              <a:ext cx="10080000" cy="362781"/>
              <a:chOff x="0" y="0"/>
              <a:chExt cx="2709333" cy="97509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0" y="0"/>
                <a:ext cx="2709333" cy="97509"/>
              </a:xfrm>
              <a:custGeom>
                <a:avLst/>
                <a:gdLst/>
                <a:ahLst/>
                <a:cxnLst/>
                <a:rect l="l" t="t" r="r" b="b"/>
                <a:pathLst>
                  <a:path w="2709333" h="97509">
                    <a:moveTo>
                      <a:pt x="0" y="0"/>
                    </a:moveTo>
                    <a:lnTo>
                      <a:pt x="2709333" y="0"/>
                    </a:lnTo>
                    <a:lnTo>
                      <a:pt x="2709333" y="97509"/>
                    </a:lnTo>
                    <a:lnTo>
                      <a:pt x="0" y="97509"/>
                    </a:lnTo>
                    <a:close/>
                  </a:path>
                </a:pathLst>
              </a:custGeom>
              <a:solidFill>
                <a:srgbClr val="50A7BC"/>
              </a:solidFill>
            </p:spPr>
            <p:txBody>
              <a:bodyPr/>
              <a:lstStyle/>
              <a:p>
                <a:endParaRPr lang="ca-ES" dirty="0"/>
              </a:p>
            </p:txBody>
          </p:sp>
          <p:sp>
            <p:nvSpPr>
              <p:cNvPr id="27" name="TextBox 27"/>
              <p:cNvSpPr txBox="1"/>
              <p:nvPr/>
            </p:nvSpPr>
            <p:spPr>
              <a:xfrm>
                <a:off x="0" y="-76200"/>
                <a:ext cx="2709333" cy="1737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28" name="TextBox 28"/>
            <p:cNvSpPr txBox="1"/>
            <p:nvPr/>
          </p:nvSpPr>
          <p:spPr>
            <a:xfrm>
              <a:off x="534111" y="22847"/>
              <a:ext cx="9011779" cy="3134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60"/>
                </a:lnSpc>
              </a:pPr>
              <a:r>
                <a:rPr lang="en-US" sz="1400" dirty="0" err="1">
                  <a:solidFill>
                    <a:srgbClr val="FEFEFE"/>
                  </a:solidFill>
                  <a:latin typeface="AktivGrotesk-XBold"/>
                  <a:ea typeface="AktivGrotesk-XBold"/>
                  <a:cs typeface="AktivGrotesk-XBold"/>
                  <a:sym typeface="AktivGrotesk-XBold"/>
                </a:rPr>
                <a:t>Resultados</a:t>
              </a:r>
              <a:endParaRPr lang="en-US" sz="1400" dirty="0">
                <a:solidFill>
                  <a:srgbClr val="FEFEFE"/>
                </a:solidFill>
                <a:latin typeface="AktivGrotesk-XBold"/>
                <a:ea typeface="AktivGrotesk-XBold"/>
                <a:cs typeface="AktivGrotesk-XBold"/>
                <a:sym typeface="AktivGrotesk-XBold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4408" y="1689100"/>
            <a:ext cx="7560000" cy="272086"/>
            <a:chOff x="0" y="0"/>
            <a:chExt cx="10080000" cy="362781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10080000" cy="362781"/>
              <a:chOff x="0" y="0"/>
              <a:chExt cx="2709333" cy="97509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2709333" cy="97509"/>
              </a:xfrm>
              <a:custGeom>
                <a:avLst/>
                <a:gdLst/>
                <a:ahLst/>
                <a:cxnLst/>
                <a:rect l="l" t="t" r="r" b="b"/>
                <a:pathLst>
                  <a:path w="2709333" h="97509">
                    <a:moveTo>
                      <a:pt x="0" y="0"/>
                    </a:moveTo>
                    <a:lnTo>
                      <a:pt x="2709333" y="0"/>
                    </a:lnTo>
                    <a:lnTo>
                      <a:pt x="2709333" y="97509"/>
                    </a:lnTo>
                    <a:lnTo>
                      <a:pt x="0" y="97509"/>
                    </a:lnTo>
                    <a:close/>
                  </a:path>
                </a:pathLst>
              </a:custGeom>
              <a:solidFill>
                <a:srgbClr val="A24561"/>
              </a:solidFill>
            </p:spPr>
            <p:txBody>
              <a:bodyPr/>
              <a:lstStyle/>
              <a:p>
                <a:endParaRPr lang="ca-ES" dirty="0"/>
              </a:p>
            </p:txBody>
          </p:sp>
          <p:sp>
            <p:nvSpPr>
              <p:cNvPr id="8" name="TextBox 8"/>
              <p:cNvSpPr txBox="1"/>
              <p:nvPr/>
            </p:nvSpPr>
            <p:spPr>
              <a:xfrm>
                <a:off x="0" y="-76200"/>
                <a:ext cx="2709333" cy="17370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l">
                  <a:lnSpc>
                    <a:spcPts val="2520"/>
                  </a:lnSpc>
                </a:pPr>
                <a:endParaRPr/>
              </a:p>
            </p:txBody>
          </p:sp>
        </p:grpSp>
        <p:sp>
          <p:nvSpPr>
            <p:cNvPr id="9" name="TextBox 9"/>
            <p:cNvSpPr txBox="1"/>
            <p:nvPr/>
          </p:nvSpPr>
          <p:spPr>
            <a:xfrm>
              <a:off x="534111" y="22847"/>
              <a:ext cx="9011779" cy="3134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60"/>
                </a:lnSpc>
              </a:pPr>
              <a:r>
                <a:rPr lang="en-US" sz="1400" dirty="0" err="1">
                  <a:solidFill>
                    <a:srgbClr val="FEFEFE"/>
                  </a:solidFill>
                  <a:latin typeface="AktivGrotesk-XBold"/>
                  <a:ea typeface="AktivGrotesk-XBold"/>
                  <a:cs typeface="AktivGrotesk-XBold"/>
                  <a:sym typeface="AktivGrotesk-XBold"/>
                </a:rPr>
                <a:t>Motivo</a:t>
              </a:r>
              <a:r>
                <a:rPr lang="en-US" sz="1400" dirty="0">
                  <a:solidFill>
                    <a:srgbClr val="FEFEFE"/>
                  </a:solidFill>
                  <a:latin typeface="AktivGrotesk-XBold"/>
                  <a:ea typeface="AktivGrotesk-XBold"/>
                  <a:cs typeface="AktivGrotesk-XBold"/>
                  <a:sym typeface="AktivGrotesk-XBold"/>
                </a:rPr>
                <a:t> de consulta</a:t>
              </a:r>
            </a:p>
          </p:txBody>
        </p:sp>
      </p:grpSp>
      <p:sp>
        <p:nvSpPr>
          <p:cNvPr id="50" name="Freeform 50"/>
          <p:cNvSpPr/>
          <p:nvPr/>
        </p:nvSpPr>
        <p:spPr>
          <a:xfrm>
            <a:off x="5593067" y="9601603"/>
            <a:ext cx="1430259" cy="389746"/>
          </a:xfrm>
          <a:custGeom>
            <a:avLst/>
            <a:gdLst/>
            <a:ahLst/>
            <a:cxnLst/>
            <a:rect l="l" t="t" r="r" b="b"/>
            <a:pathLst>
              <a:path w="1430259" h="389746">
                <a:moveTo>
                  <a:pt x="0" y="0"/>
                </a:moveTo>
                <a:lnTo>
                  <a:pt x="1430259" y="0"/>
                </a:lnTo>
                <a:lnTo>
                  <a:pt x="1430259" y="389745"/>
                </a:lnTo>
                <a:lnTo>
                  <a:pt x="0" y="38974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ca-ES"/>
          </a:p>
        </p:txBody>
      </p:sp>
      <p:sp>
        <p:nvSpPr>
          <p:cNvPr id="51" name="TextBox 51"/>
          <p:cNvSpPr txBox="1"/>
          <p:nvPr/>
        </p:nvSpPr>
        <p:spPr>
          <a:xfrm>
            <a:off x="271791" y="147505"/>
            <a:ext cx="7016418" cy="8299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40"/>
              </a:lnSpc>
            </a:pPr>
            <a:r>
              <a:rPr lang="es-ES" sz="1600" dirty="0">
                <a:solidFill>
                  <a:srgbClr val="545353"/>
                </a:solidFill>
                <a:latin typeface="Arial Black" panose="020B0A04020102020204" pitchFamily="34" charset="0"/>
                <a:ea typeface="AktivGrotesk-XBold"/>
                <a:cs typeface="AktivGrotesk-XBold"/>
                <a:sym typeface="AktivGrotesk-XBold"/>
              </a:rPr>
              <a:t>MANEJO DE UNA GESTANTE CON COMPLEJIDAD CLÍNICA: RETOS DE COORDINACIÓN MULTIDISCIPLINAR E IMPACTO PERINATAL</a:t>
            </a:r>
            <a:endParaRPr lang="en-US" sz="1600" dirty="0">
              <a:solidFill>
                <a:srgbClr val="545353"/>
              </a:solidFill>
              <a:latin typeface="Arial Black" panose="020B0A04020102020204" pitchFamily="34" charset="0"/>
              <a:ea typeface="AktivGrotesk-XBold"/>
              <a:cs typeface="AktivGrotesk-XBold"/>
              <a:sym typeface="AktivGrotesk-XBold"/>
            </a:endParaRPr>
          </a:p>
        </p:txBody>
      </p:sp>
      <p:sp>
        <p:nvSpPr>
          <p:cNvPr id="52" name="TextBox 52"/>
          <p:cNvSpPr txBox="1"/>
          <p:nvPr/>
        </p:nvSpPr>
        <p:spPr>
          <a:xfrm>
            <a:off x="268939" y="998805"/>
            <a:ext cx="7018622" cy="648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260"/>
              </a:lnSpc>
            </a:pPr>
            <a:r>
              <a:rPr lang="en-US" sz="900" b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Laia Martí Malgosa (1), Laura Rodellar Merino (1), Anna Moreno Baro (1), Eva Aguilar Morales (2), Montserrat Garrido Domínguez (1), Cristina Lesmes Heredia (1).</a:t>
            </a:r>
          </a:p>
          <a:p>
            <a:pPr algn="just">
              <a:lnSpc>
                <a:spcPts val="1260"/>
              </a:lnSpc>
            </a:pP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(1) Servicio de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Obstetrícia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y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Ginecología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. Parc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Taulí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Hospital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Universitari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.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Institut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d’Investigació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i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Innovació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Parc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Taulí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(I3PT-CERCA). Sabadell. </a:t>
            </a:r>
          </a:p>
          <a:p>
            <a:pPr algn="just">
              <a:lnSpc>
                <a:spcPts val="1260"/>
              </a:lnSpc>
            </a:pP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(2) Servicio de Salut Mental Adults. Parc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Taulí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Hospital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Universitari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.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Institut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d’Investigació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i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Innovació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Parc </a:t>
            </a:r>
            <a:r>
              <a:rPr lang="en-US" sz="800" i="1" dirty="0" err="1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Taulí</a:t>
            </a:r>
            <a:r>
              <a:rPr lang="en-US" sz="800" i="1" dirty="0">
                <a:solidFill>
                  <a:srgbClr val="545353"/>
                </a:solidFill>
                <a:latin typeface="Arial" panose="020B0604020202020204" pitchFamily="34" charset="0"/>
                <a:ea typeface="AktivGrotesk-Bold"/>
                <a:cs typeface="Arial" panose="020B0604020202020204" pitchFamily="34" charset="0"/>
                <a:sym typeface="AktivGrotesk-Bold"/>
              </a:rPr>
              <a:t> (I3PT-CERCA). Sabadell. 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273995" y="4377125"/>
            <a:ext cx="7014214" cy="153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260"/>
              </a:lnSpc>
            </a:pPr>
            <a:endParaRPr lang="en-US" sz="900" dirty="0">
              <a:solidFill>
                <a:srgbClr val="3D3D3D"/>
              </a:solidFill>
              <a:latin typeface="AktivGrotesk-Regular"/>
              <a:ea typeface="AktivGrotesk-Regular"/>
              <a:cs typeface="AktivGrotesk-Regular"/>
              <a:sym typeface="AktivGrotesk-Regular"/>
            </a:endParaRPr>
          </a:p>
        </p:txBody>
      </p:sp>
      <p:sp>
        <p:nvSpPr>
          <p:cNvPr id="56" name="TextBox 56"/>
          <p:cNvSpPr txBox="1"/>
          <p:nvPr/>
        </p:nvSpPr>
        <p:spPr>
          <a:xfrm>
            <a:off x="273995" y="9537700"/>
            <a:ext cx="4936778" cy="8860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980"/>
              </a:lnSpc>
            </a:pPr>
            <a:r>
              <a:rPr lang="en-US" sz="700" dirty="0" err="1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Referencias</a:t>
            </a: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:</a:t>
            </a:r>
          </a:p>
          <a:p>
            <a:pPr algn="just">
              <a:lnSpc>
                <a:spcPts val="980"/>
              </a:lnSpc>
            </a:pP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• Alrifai N, Alhuneafat L, Jabri A, Khalid MU, Tieliwaerdi X, Sukhon F, et al. Pregnancy and fetal outcomes in patients with Ehlers-Danlos syndrome: a nationally representative analysis. Curr </a:t>
            </a:r>
            <a:r>
              <a:rPr lang="en-US" sz="700" dirty="0" err="1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Probl</a:t>
            </a: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 </a:t>
            </a:r>
            <a:r>
              <a:rPr lang="en-US" sz="700" dirty="0" err="1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Cardiol</a:t>
            </a: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. 2023;48(7):101634.</a:t>
            </a:r>
          </a:p>
          <a:p>
            <a:pPr algn="just">
              <a:lnSpc>
                <a:spcPts val="980"/>
              </a:lnSpc>
            </a:pP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• Schiff DM, Wachman EM, Grossman MR. Integrated models of care for pregnant and postpartum individuals with opioid use disorder. Semin </a:t>
            </a:r>
            <a:r>
              <a:rPr lang="en-US" sz="700" dirty="0" err="1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Perinatol</a:t>
            </a: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. 2024;48(2):151789.</a:t>
            </a:r>
          </a:p>
          <a:p>
            <a:pPr algn="just">
              <a:lnSpc>
                <a:spcPts val="980"/>
              </a:lnSpc>
            </a:pP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• Society of Obstetricians and </a:t>
            </a:r>
            <a:r>
              <a:rPr lang="en-US" sz="700" dirty="0" err="1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Gynaecologists</a:t>
            </a: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 of Canada (SOGC). Guideline No. 443b: Opioid use in pregnancy and breastfeeding. J Obstet </a:t>
            </a:r>
            <a:r>
              <a:rPr lang="en-US" sz="700" dirty="0" err="1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Gynaecol</a:t>
            </a:r>
            <a:r>
              <a:rPr lang="en-US" sz="700" dirty="0">
                <a:solidFill>
                  <a:srgbClr val="545353"/>
                </a:solidFill>
                <a:latin typeface="AktivGrotesk-Regular" panose="020B0604020202020204" charset="0"/>
                <a:ea typeface="AktivGrotesk-Bold"/>
                <a:cs typeface="Arial" panose="020B0604020202020204" pitchFamily="34" charset="0"/>
                <a:sym typeface="AktivGrotesk-Bold"/>
              </a:rPr>
              <a:t> Can. 2023;45(9):102345.</a:t>
            </a:r>
          </a:p>
        </p:txBody>
      </p:sp>
      <p:sp>
        <p:nvSpPr>
          <p:cNvPr id="29" name="TextBox 53">
            <a:extLst>
              <a:ext uri="{FF2B5EF4-FFF2-40B4-BE49-F238E27FC236}">
                <a16:creationId xmlns:a16="http://schemas.microsoft.com/office/drawing/2014/main" id="{C2EF4B4A-BB51-4012-D322-1C535B7E6102}"/>
              </a:ext>
            </a:extLst>
          </p:cNvPr>
          <p:cNvSpPr txBox="1"/>
          <p:nvPr/>
        </p:nvSpPr>
        <p:spPr>
          <a:xfrm>
            <a:off x="425916" y="2846816"/>
            <a:ext cx="3940359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Patología psiquiátrica compleja: TCA en adolescencia, TLP, TOC, ansiedad generalizada y dismorfofobia, 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Síndrome de Ehlers-Danlos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 </a:t>
            </a:r>
            <a:r>
              <a:rPr lang="es-ES" sz="900" dirty="0" err="1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hipermóvil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, prolapso de válvula mitral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Fractura de muñeca, síndrome de </a:t>
            </a:r>
            <a:r>
              <a:rPr lang="es-ES" sz="900" dirty="0" err="1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Sudeck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, 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dolor crónico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Fibromialgia, 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dolor crónico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Hipotensión ortostática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 err="1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ITUs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 de repetición, 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síndrome de dolor vesical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Asma bronquial, rinoconjuntivitis alérgica</a:t>
            </a:r>
          </a:p>
        </p:txBody>
      </p:sp>
      <p:grpSp>
        <p:nvGrpSpPr>
          <p:cNvPr id="91" name="Grupo 90">
            <a:extLst>
              <a:ext uri="{FF2B5EF4-FFF2-40B4-BE49-F238E27FC236}">
                <a16:creationId xmlns:a16="http://schemas.microsoft.com/office/drawing/2014/main" id="{34D438B0-A412-D580-400B-B0138C91EDDA}"/>
              </a:ext>
            </a:extLst>
          </p:cNvPr>
          <p:cNvGrpSpPr/>
          <p:nvPr/>
        </p:nvGrpSpPr>
        <p:grpSpPr>
          <a:xfrm>
            <a:off x="4552676" y="2614735"/>
            <a:ext cx="2718506" cy="1366479"/>
            <a:chOff x="4552676" y="2073798"/>
            <a:chExt cx="2718506" cy="1366479"/>
          </a:xfrm>
        </p:grpSpPr>
        <p:sp>
          <p:nvSpPr>
            <p:cNvPr id="55" name="Rectángulo: esquinas redondeadas 54">
              <a:extLst>
                <a:ext uri="{FF2B5EF4-FFF2-40B4-BE49-F238E27FC236}">
                  <a16:creationId xmlns:a16="http://schemas.microsoft.com/office/drawing/2014/main" id="{A847F6E9-FF9B-9B84-AD68-79003CA4A527}"/>
                </a:ext>
              </a:extLst>
            </p:cNvPr>
            <p:cNvSpPr/>
            <p:nvPr/>
          </p:nvSpPr>
          <p:spPr>
            <a:xfrm>
              <a:off x="4649595" y="2592384"/>
              <a:ext cx="697175" cy="122400"/>
            </a:xfrm>
            <a:prstGeom prst="roundRect">
              <a:avLst/>
            </a:prstGeom>
            <a:solidFill>
              <a:srgbClr val="C00000"/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 anchor="ctr"/>
            <a:lstStyle/>
            <a:p>
              <a:pPr algn="ctr"/>
              <a:r>
                <a:rPr lang="ca-ES" sz="900" dirty="0" err="1">
                  <a:solidFill>
                    <a:schemeClr val="bg1"/>
                  </a:solidFill>
                </a:rPr>
                <a:t>Oxicodona</a:t>
              </a:r>
              <a:endParaRPr lang="ca-ES" sz="900" dirty="0">
                <a:solidFill>
                  <a:schemeClr val="bg1"/>
                </a:solidFill>
              </a:endParaRPr>
            </a:p>
          </p:txBody>
        </p:sp>
        <p:sp>
          <p:nvSpPr>
            <p:cNvPr id="65" name="Rectángulo: esquinas redondeadas 64">
              <a:extLst>
                <a:ext uri="{FF2B5EF4-FFF2-40B4-BE49-F238E27FC236}">
                  <a16:creationId xmlns:a16="http://schemas.microsoft.com/office/drawing/2014/main" id="{0C70CAEB-DBD8-3A46-CA3C-AE180E2306E5}"/>
                </a:ext>
              </a:extLst>
            </p:cNvPr>
            <p:cNvSpPr/>
            <p:nvPr/>
          </p:nvSpPr>
          <p:spPr>
            <a:xfrm>
              <a:off x="4645976" y="2253845"/>
              <a:ext cx="758563" cy="122400"/>
            </a:xfrm>
            <a:prstGeom prst="roundRect">
              <a:avLst/>
            </a:prstGeom>
            <a:solidFill>
              <a:srgbClr val="A24561"/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bg1"/>
                  </a:solidFill>
                </a:rPr>
                <a:t>Lamotrigina</a:t>
              </a:r>
              <a:endParaRPr lang="ca-ES" sz="900" dirty="0">
                <a:solidFill>
                  <a:schemeClr val="bg1"/>
                </a:solidFill>
              </a:endParaRPr>
            </a:p>
          </p:txBody>
        </p:sp>
        <p:sp>
          <p:nvSpPr>
            <p:cNvPr id="66" name="Rectángulo: esquinas redondeadas 65">
              <a:extLst>
                <a:ext uri="{FF2B5EF4-FFF2-40B4-BE49-F238E27FC236}">
                  <a16:creationId xmlns:a16="http://schemas.microsoft.com/office/drawing/2014/main" id="{C41DAD64-008C-8744-4DCD-A5E9CD40F406}"/>
                </a:ext>
              </a:extLst>
            </p:cNvPr>
            <p:cNvSpPr/>
            <p:nvPr/>
          </p:nvSpPr>
          <p:spPr>
            <a:xfrm>
              <a:off x="5426215" y="2261971"/>
              <a:ext cx="785202" cy="122400"/>
            </a:xfrm>
            <a:prstGeom prst="roundRect">
              <a:avLst/>
            </a:prstGeom>
            <a:solidFill>
              <a:srgbClr val="A24561"/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bg1"/>
                  </a:solidFill>
                </a:rPr>
                <a:t>Vortioxetina</a:t>
              </a:r>
              <a:endParaRPr lang="ca-ES" sz="900" dirty="0">
                <a:solidFill>
                  <a:schemeClr val="bg1"/>
                </a:solidFill>
              </a:endParaRPr>
            </a:p>
          </p:txBody>
        </p:sp>
        <p:sp>
          <p:nvSpPr>
            <p:cNvPr id="67" name="Rectángulo: esquinas redondeadas 66">
              <a:extLst>
                <a:ext uri="{FF2B5EF4-FFF2-40B4-BE49-F238E27FC236}">
                  <a16:creationId xmlns:a16="http://schemas.microsoft.com/office/drawing/2014/main" id="{ACEC1A38-CB00-1DBC-19AB-B645BDE8B6D4}"/>
                </a:ext>
              </a:extLst>
            </p:cNvPr>
            <p:cNvSpPr/>
            <p:nvPr/>
          </p:nvSpPr>
          <p:spPr>
            <a:xfrm>
              <a:off x="6246038" y="2258405"/>
              <a:ext cx="864000" cy="122400"/>
            </a:xfrm>
            <a:prstGeom prst="roundRect">
              <a:avLst/>
            </a:prstGeom>
            <a:solidFill>
              <a:srgbClr val="A24561"/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bg1"/>
                  </a:solidFill>
                </a:rPr>
                <a:t>Metilfenidato</a:t>
              </a:r>
              <a:endParaRPr lang="ca-ES" sz="900" dirty="0">
                <a:solidFill>
                  <a:schemeClr val="bg1"/>
                </a:solidFill>
              </a:endParaRPr>
            </a:p>
          </p:txBody>
        </p:sp>
        <p:sp>
          <p:nvSpPr>
            <p:cNvPr id="68" name="Rectángulo: esquinas redondeadas 67">
              <a:extLst>
                <a:ext uri="{FF2B5EF4-FFF2-40B4-BE49-F238E27FC236}">
                  <a16:creationId xmlns:a16="http://schemas.microsoft.com/office/drawing/2014/main" id="{44225A37-34F4-84E2-8B59-054E34AB4EBF}"/>
                </a:ext>
              </a:extLst>
            </p:cNvPr>
            <p:cNvSpPr/>
            <p:nvPr/>
          </p:nvSpPr>
          <p:spPr>
            <a:xfrm>
              <a:off x="4641144" y="2404706"/>
              <a:ext cx="785202" cy="122400"/>
            </a:xfrm>
            <a:prstGeom prst="roundRect">
              <a:avLst/>
            </a:prstGeom>
            <a:solidFill>
              <a:srgbClr val="A24561"/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>
                  <a:solidFill>
                    <a:schemeClr val="bg1"/>
                  </a:solidFill>
                </a:rPr>
                <a:t>Clonazepam</a:t>
              </a:r>
            </a:p>
          </p:txBody>
        </p:sp>
        <p:sp>
          <p:nvSpPr>
            <p:cNvPr id="69" name="Rectángulo: esquinas redondeadas 68">
              <a:extLst>
                <a:ext uri="{FF2B5EF4-FFF2-40B4-BE49-F238E27FC236}">
                  <a16:creationId xmlns:a16="http://schemas.microsoft.com/office/drawing/2014/main" id="{2E8E780F-EF1A-7479-C7AA-B8F6891E5AF2}"/>
                </a:ext>
              </a:extLst>
            </p:cNvPr>
            <p:cNvSpPr/>
            <p:nvPr/>
          </p:nvSpPr>
          <p:spPr>
            <a:xfrm>
              <a:off x="5459364" y="2403664"/>
              <a:ext cx="709002" cy="122400"/>
            </a:xfrm>
            <a:prstGeom prst="roundRect">
              <a:avLst/>
            </a:prstGeom>
            <a:solidFill>
              <a:srgbClr val="A24561"/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>
                  <a:solidFill>
                    <a:schemeClr val="bg1"/>
                  </a:solidFill>
                </a:rPr>
                <a:t>Diazepam</a:t>
              </a:r>
            </a:p>
          </p:txBody>
        </p:sp>
        <p:sp>
          <p:nvSpPr>
            <p:cNvPr id="70" name="Rectángulo: esquinas redondeadas 69">
              <a:extLst>
                <a:ext uri="{FF2B5EF4-FFF2-40B4-BE49-F238E27FC236}">
                  <a16:creationId xmlns:a16="http://schemas.microsoft.com/office/drawing/2014/main" id="{7D5549BF-B015-6297-1FB0-D244C7B29ABF}"/>
                </a:ext>
              </a:extLst>
            </p:cNvPr>
            <p:cNvSpPr/>
            <p:nvPr/>
          </p:nvSpPr>
          <p:spPr>
            <a:xfrm>
              <a:off x="6193448" y="2400098"/>
              <a:ext cx="697175" cy="122400"/>
            </a:xfrm>
            <a:prstGeom prst="roundRect">
              <a:avLst/>
            </a:prstGeom>
            <a:solidFill>
              <a:srgbClr val="A24561"/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bg1"/>
                  </a:solidFill>
                </a:rPr>
                <a:t>Zolpidem</a:t>
              </a:r>
              <a:endParaRPr lang="ca-ES" sz="900" dirty="0">
                <a:solidFill>
                  <a:schemeClr val="bg1"/>
                </a:solidFill>
              </a:endParaRPr>
            </a:p>
          </p:txBody>
        </p:sp>
        <p:sp>
          <p:nvSpPr>
            <p:cNvPr id="71" name="Rectángulo: esquinas redondeadas 70">
              <a:extLst>
                <a:ext uri="{FF2B5EF4-FFF2-40B4-BE49-F238E27FC236}">
                  <a16:creationId xmlns:a16="http://schemas.microsoft.com/office/drawing/2014/main" id="{BA19C4F8-81F4-8DE0-8C70-7C6914697702}"/>
                </a:ext>
              </a:extLst>
            </p:cNvPr>
            <p:cNvSpPr/>
            <p:nvPr/>
          </p:nvSpPr>
          <p:spPr>
            <a:xfrm>
              <a:off x="5371468" y="2592384"/>
              <a:ext cx="697175" cy="122400"/>
            </a:xfrm>
            <a:prstGeom prst="roundRect">
              <a:avLst/>
            </a:prstGeom>
            <a:solidFill>
              <a:srgbClr val="C00000"/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bg1"/>
                  </a:solidFill>
                </a:rPr>
                <a:t>Fentanilo</a:t>
              </a:r>
              <a:endParaRPr lang="ca-ES" sz="900" dirty="0">
                <a:solidFill>
                  <a:schemeClr val="bg1"/>
                </a:solidFill>
              </a:endParaRPr>
            </a:p>
          </p:txBody>
        </p:sp>
        <p:sp>
          <p:nvSpPr>
            <p:cNvPr id="72" name="Rectángulo: esquinas redondeadas 71">
              <a:extLst>
                <a:ext uri="{FF2B5EF4-FFF2-40B4-BE49-F238E27FC236}">
                  <a16:creationId xmlns:a16="http://schemas.microsoft.com/office/drawing/2014/main" id="{F35854E1-EA88-132C-B4F5-34E8E2022A2E}"/>
                </a:ext>
              </a:extLst>
            </p:cNvPr>
            <p:cNvSpPr/>
            <p:nvPr/>
          </p:nvSpPr>
          <p:spPr>
            <a:xfrm>
              <a:off x="4649595" y="2929185"/>
              <a:ext cx="792000" cy="122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tx1"/>
                  </a:solidFill>
                </a:rPr>
                <a:t>Montelukast</a:t>
              </a:r>
              <a:endParaRPr lang="ca-ES" sz="900" dirty="0">
                <a:solidFill>
                  <a:schemeClr val="tx1"/>
                </a:solidFill>
              </a:endParaRPr>
            </a:p>
          </p:txBody>
        </p:sp>
        <p:sp>
          <p:nvSpPr>
            <p:cNvPr id="73" name="Rectángulo: esquinas redondeadas 72">
              <a:extLst>
                <a:ext uri="{FF2B5EF4-FFF2-40B4-BE49-F238E27FC236}">
                  <a16:creationId xmlns:a16="http://schemas.microsoft.com/office/drawing/2014/main" id="{D8C00414-3515-74CF-7347-0F1710C1051D}"/>
                </a:ext>
              </a:extLst>
            </p:cNvPr>
            <p:cNvSpPr/>
            <p:nvPr/>
          </p:nvSpPr>
          <p:spPr>
            <a:xfrm>
              <a:off x="5472247" y="2927410"/>
              <a:ext cx="603745" cy="122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tx1"/>
                  </a:solidFill>
                </a:rPr>
                <a:t>Urbason</a:t>
              </a:r>
              <a:endParaRPr lang="ca-ES" sz="900" dirty="0">
                <a:solidFill>
                  <a:schemeClr val="tx1"/>
                </a:solidFill>
              </a:endParaRPr>
            </a:p>
          </p:txBody>
        </p:sp>
        <p:sp>
          <p:nvSpPr>
            <p:cNvPr id="82" name="Rectángulo 81">
              <a:extLst>
                <a:ext uri="{FF2B5EF4-FFF2-40B4-BE49-F238E27FC236}">
                  <a16:creationId xmlns:a16="http://schemas.microsoft.com/office/drawing/2014/main" id="{375C736E-B18D-21F7-065D-50C7E1EEEEE0}"/>
                </a:ext>
              </a:extLst>
            </p:cNvPr>
            <p:cNvSpPr/>
            <p:nvPr/>
          </p:nvSpPr>
          <p:spPr>
            <a:xfrm>
              <a:off x="4552676" y="2170343"/>
              <a:ext cx="2718506" cy="1269934"/>
            </a:xfrm>
            <a:prstGeom prst="rect">
              <a:avLst/>
            </a:prstGeom>
            <a:noFill/>
            <a:ln w="9525">
              <a:solidFill>
                <a:srgbClr val="A2456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74" name="Rectángulo: esquinas redondeadas 73">
              <a:extLst>
                <a:ext uri="{FF2B5EF4-FFF2-40B4-BE49-F238E27FC236}">
                  <a16:creationId xmlns:a16="http://schemas.microsoft.com/office/drawing/2014/main" id="{198443CB-C1F1-B6E9-060E-D6176404F9EC}"/>
                </a:ext>
              </a:extLst>
            </p:cNvPr>
            <p:cNvSpPr/>
            <p:nvPr/>
          </p:nvSpPr>
          <p:spPr>
            <a:xfrm>
              <a:off x="5902948" y="2778722"/>
              <a:ext cx="785202" cy="122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tx1"/>
                  </a:solidFill>
                </a:rPr>
                <a:t>Ciclesonida</a:t>
              </a:r>
              <a:endParaRPr lang="ca-ES" sz="900" dirty="0">
                <a:solidFill>
                  <a:schemeClr val="tx1"/>
                </a:solidFill>
              </a:endParaRPr>
            </a:p>
          </p:txBody>
        </p:sp>
        <p:sp>
          <p:nvSpPr>
            <p:cNvPr id="75" name="Rectángulo: esquinas redondeadas 74">
              <a:extLst>
                <a:ext uri="{FF2B5EF4-FFF2-40B4-BE49-F238E27FC236}">
                  <a16:creationId xmlns:a16="http://schemas.microsoft.com/office/drawing/2014/main" id="{7F039A60-859E-A7C5-20BB-CD718A548E2D}"/>
                </a:ext>
              </a:extLst>
            </p:cNvPr>
            <p:cNvSpPr/>
            <p:nvPr/>
          </p:nvSpPr>
          <p:spPr>
            <a:xfrm>
              <a:off x="4649595" y="2783233"/>
              <a:ext cx="1224000" cy="122400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tx1"/>
                  </a:solidFill>
                </a:rPr>
                <a:t>Bromuro</a:t>
              </a:r>
              <a:r>
                <a:rPr lang="ca-ES" sz="900" dirty="0">
                  <a:solidFill>
                    <a:schemeClr val="tx1"/>
                  </a:solidFill>
                </a:rPr>
                <a:t> </a:t>
              </a:r>
              <a:r>
                <a:rPr lang="ca-ES" sz="900" dirty="0" err="1">
                  <a:solidFill>
                    <a:schemeClr val="tx1"/>
                  </a:solidFill>
                </a:rPr>
                <a:t>d’ipratropio</a:t>
              </a:r>
              <a:endParaRPr lang="ca-ES" sz="900" dirty="0">
                <a:solidFill>
                  <a:schemeClr val="tx1"/>
                </a:solidFill>
              </a:endParaRPr>
            </a:p>
          </p:txBody>
        </p:sp>
        <p:sp>
          <p:nvSpPr>
            <p:cNvPr id="76" name="Rectángulo: esquinas redondeadas 75">
              <a:extLst>
                <a:ext uri="{FF2B5EF4-FFF2-40B4-BE49-F238E27FC236}">
                  <a16:creationId xmlns:a16="http://schemas.microsoft.com/office/drawing/2014/main" id="{879B4E3A-C7A4-3525-2FED-A0323CC92A78}"/>
                </a:ext>
              </a:extLst>
            </p:cNvPr>
            <p:cNvSpPr/>
            <p:nvPr/>
          </p:nvSpPr>
          <p:spPr>
            <a:xfrm>
              <a:off x="5472247" y="3120943"/>
              <a:ext cx="861402" cy="1224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tx1"/>
                  </a:solidFill>
                </a:rPr>
                <a:t>Levocetirizina</a:t>
              </a:r>
              <a:endParaRPr lang="ca-ES" sz="900" dirty="0">
                <a:solidFill>
                  <a:schemeClr val="tx1"/>
                </a:solidFill>
              </a:endParaRPr>
            </a:p>
          </p:txBody>
        </p:sp>
        <p:sp>
          <p:nvSpPr>
            <p:cNvPr id="77" name="Rectángulo: esquinas redondeadas 76">
              <a:extLst>
                <a:ext uri="{FF2B5EF4-FFF2-40B4-BE49-F238E27FC236}">
                  <a16:creationId xmlns:a16="http://schemas.microsoft.com/office/drawing/2014/main" id="{C90FECD0-257C-43FF-EDFB-124753837B9B}"/>
                </a:ext>
              </a:extLst>
            </p:cNvPr>
            <p:cNvSpPr/>
            <p:nvPr/>
          </p:nvSpPr>
          <p:spPr>
            <a:xfrm>
              <a:off x="4656393" y="3118112"/>
              <a:ext cx="785202" cy="1224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>
                  <a:solidFill>
                    <a:schemeClr val="tx1"/>
                  </a:solidFill>
                </a:rPr>
                <a:t>Aldosterona</a:t>
              </a:r>
            </a:p>
          </p:txBody>
        </p:sp>
        <p:sp>
          <p:nvSpPr>
            <p:cNvPr id="78" name="Rectángulo: esquinas redondeadas 77">
              <a:extLst>
                <a:ext uri="{FF2B5EF4-FFF2-40B4-BE49-F238E27FC236}">
                  <a16:creationId xmlns:a16="http://schemas.microsoft.com/office/drawing/2014/main" id="{4C5E3D5A-DBBC-0B4E-514D-316CDBA628C4}"/>
                </a:ext>
              </a:extLst>
            </p:cNvPr>
            <p:cNvSpPr/>
            <p:nvPr/>
          </p:nvSpPr>
          <p:spPr>
            <a:xfrm>
              <a:off x="6364301" y="3113589"/>
              <a:ext cx="785202" cy="1224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tx1"/>
                  </a:solidFill>
                </a:rPr>
                <a:t>Antibióticos</a:t>
              </a:r>
              <a:endParaRPr lang="ca-ES" sz="900" dirty="0">
                <a:solidFill>
                  <a:schemeClr val="tx1"/>
                </a:solidFill>
              </a:endParaRPr>
            </a:p>
          </p:txBody>
        </p:sp>
        <p:sp>
          <p:nvSpPr>
            <p:cNvPr id="79" name="Rectángulo: esquinas redondeadas 78">
              <a:extLst>
                <a:ext uri="{FF2B5EF4-FFF2-40B4-BE49-F238E27FC236}">
                  <a16:creationId xmlns:a16="http://schemas.microsoft.com/office/drawing/2014/main" id="{D35588F9-976C-8172-563E-83858B79CBE6}"/>
                </a:ext>
              </a:extLst>
            </p:cNvPr>
            <p:cNvSpPr/>
            <p:nvPr/>
          </p:nvSpPr>
          <p:spPr>
            <a:xfrm>
              <a:off x="4657245" y="3259016"/>
              <a:ext cx="828000" cy="1224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A24561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a-ES" sz="900" dirty="0" err="1">
                  <a:solidFill>
                    <a:schemeClr val="tx1"/>
                  </a:solidFill>
                </a:rPr>
                <a:t>Autovacunas</a:t>
              </a:r>
              <a:endParaRPr lang="ca-ES" sz="900" dirty="0">
                <a:solidFill>
                  <a:schemeClr val="tx1"/>
                </a:solidFill>
              </a:endParaRPr>
            </a:p>
          </p:txBody>
        </p:sp>
        <p:sp>
          <p:nvSpPr>
            <p:cNvPr id="84" name="TextBox 53">
              <a:extLst>
                <a:ext uri="{FF2B5EF4-FFF2-40B4-BE49-F238E27FC236}">
                  <a16:creationId xmlns:a16="http://schemas.microsoft.com/office/drawing/2014/main" id="{6CFBCDC7-8704-FD1C-6914-BD3477C52E65}"/>
                </a:ext>
              </a:extLst>
            </p:cNvPr>
            <p:cNvSpPr txBox="1"/>
            <p:nvPr/>
          </p:nvSpPr>
          <p:spPr>
            <a:xfrm>
              <a:off x="4651662" y="2073798"/>
              <a:ext cx="1908000" cy="1533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1260"/>
                </a:lnSpc>
              </a:pPr>
              <a:r>
                <a:rPr lang="es-ES" sz="900" b="1" dirty="0">
                  <a:solidFill>
                    <a:srgbClr val="A24561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Tratamiento inicial (polimedicación):</a:t>
              </a:r>
              <a:endPara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endParaRPr>
            </a:p>
          </p:txBody>
        </p:sp>
      </p:grpSp>
      <p:sp>
        <p:nvSpPr>
          <p:cNvPr id="31" name="TextBox 53">
            <a:extLst>
              <a:ext uri="{FF2B5EF4-FFF2-40B4-BE49-F238E27FC236}">
                <a16:creationId xmlns:a16="http://schemas.microsoft.com/office/drawing/2014/main" id="{469F0226-9215-0F9E-BB5A-B476F5B228BC}"/>
              </a:ext>
            </a:extLst>
          </p:cNvPr>
          <p:cNvSpPr txBox="1"/>
          <p:nvPr/>
        </p:nvSpPr>
        <p:spPr>
          <a:xfrm>
            <a:off x="4642359" y="2117222"/>
            <a:ext cx="2641091" cy="4154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Sintomatología física múltiple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, dolor persistente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Ansiedad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 persistente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Crecimiento intrauterino retardado (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CIR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)</a:t>
            </a:r>
            <a:endParaRPr lang="en-US" sz="900" dirty="0">
              <a:solidFill>
                <a:srgbClr val="3D3D3D"/>
              </a:solidFill>
              <a:latin typeface="AktivGrotesk-Regular"/>
              <a:ea typeface="AktivGrotesk-Regular"/>
              <a:cs typeface="AktivGrotesk-Regular"/>
              <a:sym typeface="AktivGrotesk-Regular"/>
            </a:endParaRPr>
          </a:p>
        </p:txBody>
      </p:sp>
      <p:sp>
        <p:nvSpPr>
          <p:cNvPr id="85" name="Rectángulo 84">
            <a:extLst>
              <a:ext uri="{FF2B5EF4-FFF2-40B4-BE49-F238E27FC236}">
                <a16:creationId xmlns:a16="http://schemas.microsoft.com/office/drawing/2014/main" id="{CDD0C639-21BA-206A-05FE-F830BFF12DAD}"/>
              </a:ext>
            </a:extLst>
          </p:cNvPr>
          <p:cNvSpPr/>
          <p:nvPr/>
        </p:nvSpPr>
        <p:spPr>
          <a:xfrm>
            <a:off x="4552676" y="2072596"/>
            <a:ext cx="2718506" cy="476862"/>
          </a:xfrm>
          <a:prstGeom prst="rect">
            <a:avLst/>
          </a:prstGeom>
          <a:noFill/>
          <a:ln w="9525">
            <a:solidFill>
              <a:srgbClr val="A245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6" name="TextBox 53">
            <a:extLst>
              <a:ext uri="{FF2B5EF4-FFF2-40B4-BE49-F238E27FC236}">
                <a16:creationId xmlns:a16="http://schemas.microsoft.com/office/drawing/2014/main" id="{4B3B888E-640D-7F60-F9E1-25F11AF582B5}"/>
              </a:ext>
            </a:extLst>
          </p:cNvPr>
          <p:cNvSpPr txBox="1"/>
          <p:nvPr/>
        </p:nvSpPr>
        <p:spPr>
          <a:xfrm>
            <a:off x="4651662" y="1976050"/>
            <a:ext cx="576000" cy="15337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1260"/>
              </a:lnSpc>
            </a:pPr>
            <a:r>
              <a:rPr lang="es-ES" sz="900" b="1" dirty="0">
                <a:solidFill>
                  <a:srgbClr val="A24561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Gestación:</a:t>
            </a:r>
            <a:endParaRPr lang="es-ES" sz="900" dirty="0">
              <a:solidFill>
                <a:srgbClr val="3D3D3D"/>
              </a:solidFill>
              <a:latin typeface="AktivGrotesk-Regular"/>
              <a:ea typeface="AktivGrotesk-Regular"/>
              <a:cs typeface="AktivGrotesk-Regular"/>
              <a:sym typeface="AktivGrotesk-Regular"/>
            </a:endParaRPr>
          </a:p>
        </p:txBody>
      </p:sp>
      <p:sp>
        <p:nvSpPr>
          <p:cNvPr id="90" name="TextBox 53">
            <a:extLst>
              <a:ext uri="{FF2B5EF4-FFF2-40B4-BE49-F238E27FC236}">
                <a16:creationId xmlns:a16="http://schemas.microsoft.com/office/drawing/2014/main" id="{D4493B54-1C56-310F-6997-060E89977A27}"/>
              </a:ext>
            </a:extLst>
          </p:cNvPr>
          <p:cNvSpPr txBox="1"/>
          <p:nvPr/>
        </p:nvSpPr>
        <p:spPr>
          <a:xfrm>
            <a:off x="1034183" y="2075376"/>
            <a:ext cx="2035054" cy="4154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36 años, primigesta</a:t>
            </a:r>
          </a:p>
          <a:p>
            <a:pPr algn="just"/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Embarazo no planificado pero deseado</a:t>
            </a:r>
          </a:p>
          <a:p>
            <a:pPr algn="just"/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rial" panose="020B0604020202020204" pitchFamily="34" charset="0"/>
                <a:sym typeface="AktivGrotesk-Regular"/>
              </a:rPr>
              <a:t>Gestación de alto riesgo</a:t>
            </a:r>
          </a:p>
        </p:txBody>
      </p:sp>
      <p:sp>
        <p:nvSpPr>
          <p:cNvPr id="88" name="Rectángulo 87">
            <a:extLst>
              <a:ext uri="{FF2B5EF4-FFF2-40B4-BE49-F238E27FC236}">
                <a16:creationId xmlns:a16="http://schemas.microsoft.com/office/drawing/2014/main" id="{35D990D9-E6A7-3284-22FC-58CB1D81045D}"/>
              </a:ext>
            </a:extLst>
          </p:cNvPr>
          <p:cNvSpPr/>
          <p:nvPr/>
        </p:nvSpPr>
        <p:spPr>
          <a:xfrm>
            <a:off x="350866" y="2758901"/>
            <a:ext cx="4090461" cy="1222313"/>
          </a:xfrm>
          <a:prstGeom prst="rect">
            <a:avLst/>
          </a:prstGeom>
          <a:noFill/>
          <a:ln w="9525">
            <a:solidFill>
              <a:srgbClr val="A2456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89" name="TextBox 53">
            <a:extLst>
              <a:ext uri="{FF2B5EF4-FFF2-40B4-BE49-F238E27FC236}">
                <a16:creationId xmlns:a16="http://schemas.microsoft.com/office/drawing/2014/main" id="{EF5ACFEE-DF15-FB6A-3623-52F8B2D6A29F}"/>
              </a:ext>
            </a:extLst>
          </p:cNvPr>
          <p:cNvSpPr txBox="1"/>
          <p:nvPr/>
        </p:nvSpPr>
        <p:spPr>
          <a:xfrm>
            <a:off x="449852" y="2662357"/>
            <a:ext cx="828000" cy="15337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1260"/>
              </a:lnSpc>
            </a:pPr>
            <a:r>
              <a:rPr lang="es-ES" sz="900" b="1" dirty="0">
                <a:solidFill>
                  <a:srgbClr val="A24561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 Antecedentes:</a:t>
            </a:r>
            <a:endParaRPr lang="es-ES" sz="900" dirty="0">
              <a:solidFill>
                <a:srgbClr val="3D3D3D"/>
              </a:solidFill>
              <a:latin typeface="AktivGrotesk-Regular"/>
              <a:ea typeface="AktivGrotesk-Regular"/>
              <a:cs typeface="AktivGrotesk-Regular"/>
              <a:sym typeface="AktivGrotesk-Regular"/>
            </a:endParaRPr>
          </a:p>
        </p:txBody>
      </p:sp>
      <p:sp>
        <p:nvSpPr>
          <p:cNvPr id="93" name="TextBox 54">
            <a:extLst>
              <a:ext uri="{FF2B5EF4-FFF2-40B4-BE49-F238E27FC236}">
                <a16:creationId xmlns:a16="http://schemas.microsoft.com/office/drawing/2014/main" id="{2A3187CC-C5B4-05CD-4932-72D933C46BF1}"/>
              </a:ext>
            </a:extLst>
          </p:cNvPr>
          <p:cNvSpPr txBox="1"/>
          <p:nvPr/>
        </p:nvSpPr>
        <p:spPr>
          <a:xfrm>
            <a:off x="273995" y="4351565"/>
            <a:ext cx="7014214" cy="31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260"/>
              </a:lnSpc>
            </a:pPr>
            <a:r>
              <a:rPr lang="es-ES" sz="900" b="1" dirty="0">
                <a:solidFill>
                  <a:srgbClr val="D68A1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Unidad de Salud Mental Perinatal</a:t>
            </a:r>
          </a:p>
          <a:p>
            <a:pPr algn="just">
              <a:lnSpc>
                <a:spcPts val="1260"/>
              </a:lnSpc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Abordaje multidisciplinario coordinado 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Wingdings 3" panose="05040102010807070707" pitchFamily="18" charset="2"/>
              </a:rPr>
              <a:t> 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minimizar los riesgos perinatales y reducir la </a:t>
            </a:r>
            <a:r>
              <a:rPr lang="es-ES" sz="900" dirty="0" err="1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politerapia</a:t>
            </a: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, especialmente los mórficos.</a:t>
            </a:r>
          </a:p>
        </p:txBody>
      </p:sp>
      <p:sp>
        <p:nvSpPr>
          <p:cNvPr id="95" name="TextBox 55">
            <a:extLst>
              <a:ext uri="{FF2B5EF4-FFF2-40B4-BE49-F238E27FC236}">
                <a16:creationId xmlns:a16="http://schemas.microsoft.com/office/drawing/2014/main" id="{0EBD79CA-ABC5-09F0-819E-A1D16C18937E}"/>
              </a:ext>
            </a:extLst>
          </p:cNvPr>
          <p:cNvSpPr txBox="1"/>
          <p:nvPr/>
        </p:nvSpPr>
        <p:spPr>
          <a:xfrm>
            <a:off x="273995" y="8641275"/>
            <a:ext cx="6946781" cy="820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94310" lvl="1" indent="-97155" algn="just">
              <a:lnSpc>
                <a:spcPts val="1260"/>
              </a:lnSpc>
              <a:buFont typeface="Arial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La gestión del embarazo en pacientes con pluripatología médica y psiquiátrica representa un reto clínico importante.</a:t>
            </a:r>
          </a:p>
          <a:p>
            <a:pPr marL="194310" lvl="1" indent="-97155" algn="just">
              <a:lnSpc>
                <a:spcPts val="1260"/>
              </a:lnSpc>
              <a:buFont typeface="Arial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La falta de coordinación entre profesionales impacta negativamente en el manejo de las pacientes complejas. La toma de decisiones debería ser consensuada directamente entre equipos para evitar conflictos y mejorar la adherencia.</a:t>
            </a:r>
          </a:p>
          <a:p>
            <a:pPr marL="194310" lvl="1" indent="-97155" algn="just">
              <a:lnSpc>
                <a:spcPts val="1260"/>
              </a:lnSpc>
              <a:buFont typeface="Arial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La atención multidisciplinar enfocada a la reducción de daños es clave para conseguir el máximo beneficio tanto para la madre como para el bebé, especialmente en contextos de pluripatología y polimedicación.</a:t>
            </a:r>
          </a:p>
        </p:txBody>
      </p:sp>
      <p:sp>
        <p:nvSpPr>
          <p:cNvPr id="96" name="TextBox 13">
            <a:extLst>
              <a:ext uri="{FF2B5EF4-FFF2-40B4-BE49-F238E27FC236}">
                <a16:creationId xmlns:a16="http://schemas.microsoft.com/office/drawing/2014/main" id="{8D2ADC8D-72E7-EC71-B09B-3CB044F42B04}"/>
              </a:ext>
            </a:extLst>
          </p:cNvPr>
          <p:cNvSpPr txBox="1"/>
          <p:nvPr/>
        </p:nvSpPr>
        <p:spPr>
          <a:xfrm>
            <a:off x="275097" y="7022125"/>
            <a:ext cx="7018622" cy="153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71450" indent="-171450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Parto mediante cesárea a la semana 35 por rotura prematura de membranas. Niña de 1830 gramos.</a:t>
            </a:r>
          </a:p>
        </p:txBody>
      </p:sp>
      <p:pic>
        <p:nvPicPr>
          <p:cNvPr id="1034" name="Picture 10" descr="Page 4 | Watercolor mother day Photos - Download Free High-Quality Pictures  | Freepik">
            <a:extLst>
              <a:ext uri="{FF2B5EF4-FFF2-40B4-BE49-F238E27FC236}">
                <a16:creationId xmlns:a16="http://schemas.microsoft.com/office/drawing/2014/main" id="{61291DBA-17EE-B55E-180E-C5ED6F83F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418" y="7248802"/>
            <a:ext cx="972637" cy="97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7" name="Grupo 106">
            <a:extLst>
              <a:ext uri="{FF2B5EF4-FFF2-40B4-BE49-F238E27FC236}">
                <a16:creationId xmlns:a16="http://schemas.microsoft.com/office/drawing/2014/main" id="{BAC26385-C58B-FFDF-40DD-88DE39386904}"/>
              </a:ext>
            </a:extLst>
          </p:cNvPr>
          <p:cNvGrpSpPr/>
          <p:nvPr/>
        </p:nvGrpSpPr>
        <p:grpSpPr>
          <a:xfrm>
            <a:off x="326489" y="7260434"/>
            <a:ext cx="2472532" cy="879186"/>
            <a:chOff x="310900" y="7038897"/>
            <a:chExt cx="2472532" cy="879186"/>
          </a:xfrm>
        </p:grpSpPr>
        <p:sp>
          <p:nvSpPr>
            <p:cNvPr id="100" name="TextBox 53">
              <a:extLst>
                <a:ext uri="{FF2B5EF4-FFF2-40B4-BE49-F238E27FC236}">
                  <a16:creationId xmlns:a16="http://schemas.microsoft.com/office/drawing/2014/main" id="{63A66A61-104F-4B16-79BD-9C63C6E4D326}"/>
                </a:ext>
              </a:extLst>
            </p:cNvPr>
            <p:cNvSpPr txBox="1"/>
            <p:nvPr/>
          </p:nvSpPr>
          <p:spPr>
            <a:xfrm>
              <a:off x="400583" y="7180069"/>
              <a:ext cx="2310867" cy="6924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es-ES" sz="900" b="1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Bueno control del dolor </a:t>
              </a: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postoperatorio (analgesia convencional y fentanilo oral)</a:t>
              </a:r>
              <a:endPara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endParaRPr>
            </a:p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es-ES" sz="900" b="1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Estabilidad psicopatológica</a:t>
              </a:r>
            </a:p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Sintomatología </a:t>
              </a:r>
              <a:r>
                <a:rPr lang="es-ES" sz="900" b="1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ansiosa</a:t>
              </a: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 persistente</a:t>
              </a:r>
            </a:p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Lactancia artificial</a:t>
              </a:r>
              <a:endParaRPr lang="en-U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endParaRPr>
            </a:p>
          </p:txBody>
        </p:sp>
        <p:sp>
          <p:nvSpPr>
            <p:cNvPr id="101" name="Rectángulo 100">
              <a:extLst>
                <a:ext uri="{FF2B5EF4-FFF2-40B4-BE49-F238E27FC236}">
                  <a16:creationId xmlns:a16="http://schemas.microsoft.com/office/drawing/2014/main" id="{77B5E70A-A330-8CC0-5DDE-EDD27708BC80}"/>
                </a:ext>
              </a:extLst>
            </p:cNvPr>
            <p:cNvSpPr/>
            <p:nvPr/>
          </p:nvSpPr>
          <p:spPr>
            <a:xfrm>
              <a:off x="310900" y="7135443"/>
              <a:ext cx="2472532" cy="782640"/>
            </a:xfrm>
            <a:prstGeom prst="rect">
              <a:avLst/>
            </a:prstGeom>
            <a:noFill/>
            <a:ln w="9525">
              <a:solidFill>
                <a:srgbClr val="50A7BC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02" name="TextBox 53">
              <a:extLst>
                <a:ext uri="{FF2B5EF4-FFF2-40B4-BE49-F238E27FC236}">
                  <a16:creationId xmlns:a16="http://schemas.microsoft.com/office/drawing/2014/main" id="{2E42C25A-E1A5-881D-2CD6-E8C46E1E84C4}"/>
                </a:ext>
              </a:extLst>
            </p:cNvPr>
            <p:cNvSpPr txBox="1"/>
            <p:nvPr/>
          </p:nvSpPr>
          <p:spPr>
            <a:xfrm>
              <a:off x="409886" y="7038897"/>
              <a:ext cx="396000" cy="1533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1260"/>
                </a:lnSpc>
              </a:pPr>
              <a:r>
                <a:rPr lang="es-ES" sz="900" b="1" dirty="0">
                  <a:solidFill>
                    <a:srgbClr val="50A7BC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 Madre:</a:t>
              </a:r>
              <a:endParaRPr lang="es-ES" sz="900" dirty="0">
                <a:solidFill>
                  <a:srgbClr val="50A7BC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endParaRPr>
            </a:p>
          </p:txBody>
        </p:sp>
      </p:grpSp>
      <p:grpSp>
        <p:nvGrpSpPr>
          <p:cNvPr id="106" name="Grupo 105">
            <a:extLst>
              <a:ext uri="{FF2B5EF4-FFF2-40B4-BE49-F238E27FC236}">
                <a16:creationId xmlns:a16="http://schemas.microsoft.com/office/drawing/2014/main" id="{09E4B394-7A5C-D60B-A20F-DF818786483A}"/>
              </a:ext>
            </a:extLst>
          </p:cNvPr>
          <p:cNvGrpSpPr/>
          <p:nvPr/>
        </p:nvGrpSpPr>
        <p:grpSpPr>
          <a:xfrm>
            <a:off x="3929315" y="7165744"/>
            <a:ext cx="3505200" cy="1126672"/>
            <a:chOff x="3930650" y="7023100"/>
            <a:chExt cx="3505200" cy="1126672"/>
          </a:xfrm>
        </p:grpSpPr>
        <p:sp>
          <p:nvSpPr>
            <p:cNvPr id="103" name="TextBox 53">
              <a:extLst>
                <a:ext uri="{FF2B5EF4-FFF2-40B4-BE49-F238E27FC236}">
                  <a16:creationId xmlns:a16="http://schemas.microsoft.com/office/drawing/2014/main" id="{E63D6C20-F3EB-C9FB-1B85-DEE05269E473}"/>
                </a:ext>
              </a:extLst>
            </p:cNvPr>
            <p:cNvSpPr txBox="1"/>
            <p:nvPr/>
          </p:nvSpPr>
          <p:spPr>
            <a:xfrm>
              <a:off x="4020333" y="7164272"/>
              <a:ext cx="3339317" cy="96949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Ingreso en UCIN por prematuridad i riesgo de SAN</a:t>
              </a:r>
            </a:p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Día 1: </a:t>
              </a:r>
              <a:r>
                <a:rPr lang="es-ES" sz="900" b="1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taquipnea transitoria </a:t>
              </a: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Wingdings 3" panose="05040102010807070707" pitchFamily="18" charset="2"/>
                </a:rPr>
                <a:t> ventilación no invasiva  buena evolución</a:t>
              </a:r>
            </a:p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Wingdings 3" panose="05040102010807070707" pitchFamily="18" charset="2"/>
                </a:rPr>
                <a:t>Día 2: irritabilidad, hiperreactividad, temblores, vómitos, hipertermia: </a:t>
              </a:r>
              <a:r>
                <a:rPr lang="es-ES" sz="900" b="1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Wingdings 3" panose="05040102010807070707" pitchFamily="18" charset="2"/>
                </a:rPr>
                <a:t>SAN</a:t>
              </a: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Wingdings 3" panose="05040102010807070707" pitchFamily="18" charset="2"/>
                </a:rPr>
                <a:t>  morfina i clonidina  disminución progresiva clínica SAN</a:t>
              </a:r>
            </a:p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es-ES" sz="900" dirty="0">
                  <a:solidFill>
                    <a:srgbClr val="3D3D3D"/>
                  </a:solidFill>
                  <a:latin typeface="AktivGrotesk-Regular"/>
                  <a:ea typeface="AktivGrotesk-Regular"/>
                  <a:cs typeface="AktivGrotesk-Regular"/>
                  <a:sym typeface="Wingdings 3" panose="05040102010807070707" pitchFamily="18" charset="2"/>
                </a:rPr>
                <a:t>Día 28: alta hospitalaria</a:t>
              </a:r>
              <a:endParaRPr lang="en-U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endParaRPr>
            </a:p>
          </p:txBody>
        </p:sp>
        <p:sp>
          <p:nvSpPr>
            <p:cNvPr id="104" name="Rectángulo 103">
              <a:extLst>
                <a:ext uri="{FF2B5EF4-FFF2-40B4-BE49-F238E27FC236}">
                  <a16:creationId xmlns:a16="http://schemas.microsoft.com/office/drawing/2014/main" id="{078291F8-4882-E3F2-6530-3A65461825E0}"/>
                </a:ext>
              </a:extLst>
            </p:cNvPr>
            <p:cNvSpPr/>
            <p:nvPr/>
          </p:nvSpPr>
          <p:spPr>
            <a:xfrm>
              <a:off x="3930650" y="7119645"/>
              <a:ext cx="3505200" cy="1030127"/>
            </a:xfrm>
            <a:prstGeom prst="rect">
              <a:avLst/>
            </a:prstGeom>
            <a:noFill/>
            <a:ln w="9525">
              <a:solidFill>
                <a:srgbClr val="50A7BC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a-ES"/>
            </a:p>
          </p:txBody>
        </p:sp>
        <p:sp>
          <p:nvSpPr>
            <p:cNvPr id="105" name="TextBox 53">
              <a:extLst>
                <a:ext uri="{FF2B5EF4-FFF2-40B4-BE49-F238E27FC236}">
                  <a16:creationId xmlns:a16="http://schemas.microsoft.com/office/drawing/2014/main" id="{FC5C95D0-6806-C710-96C8-7340D30E841F}"/>
                </a:ext>
              </a:extLst>
            </p:cNvPr>
            <p:cNvSpPr txBox="1"/>
            <p:nvPr/>
          </p:nvSpPr>
          <p:spPr>
            <a:xfrm>
              <a:off x="4029636" y="7023100"/>
              <a:ext cx="360000" cy="1533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 anchor="t">
              <a:spAutoFit/>
            </a:bodyPr>
            <a:lstStyle/>
            <a:p>
              <a:pPr algn="just">
                <a:lnSpc>
                  <a:spcPts val="1260"/>
                </a:lnSpc>
              </a:pPr>
              <a:r>
                <a:rPr lang="es-ES" sz="900" b="1" dirty="0">
                  <a:solidFill>
                    <a:srgbClr val="50A7BC"/>
                  </a:solidFill>
                  <a:latin typeface="AktivGrotesk-Regular"/>
                  <a:ea typeface="AktivGrotesk-Regular"/>
                  <a:cs typeface="AktivGrotesk-Regular"/>
                  <a:sym typeface="AktivGrotesk-Regular"/>
                </a:rPr>
                <a:t> Bebé:</a:t>
              </a:r>
              <a:endParaRPr lang="es-ES" sz="900" dirty="0">
                <a:solidFill>
                  <a:srgbClr val="50A7BC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endParaRPr>
            </a:p>
          </p:txBody>
        </p:sp>
      </p:grpSp>
      <p:pic>
        <p:nvPicPr>
          <p:cNvPr id="109" name="Imagen 108">
            <a:extLst>
              <a:ext uri="{FF2B5EF4-FFF2-40B4-BE49-F238E27FC236}">
                <a16:creationId xmlns:a16="http://schemas.microsoft.com/office/drawing/2014/main" id="{B5A7F757-071F-4930-5938-E7D2AF9FBF6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" y="4965700"/>
            <a:ext cx="2160000" cy="1440000"/>
          </a:xfrm>
          <a:prstGeom prst="rect">
            <a:avLst/>
          </a:prstGeom>
          <a:ln>
            <a:solidFill>
              <a:srgbClr val="D68A1D"/>
            </a:solidFill>
          </a:ln>
        </p:spPr>
      </p:pic>
      <p:sp>
        <p:nvSpPr>
          <p:cNvPr id="110" name="TextBox 54">
            <a:extLst>
              <a:ext uri="{FF2B5EF4-FFF2-40B4-BE49-F238E27FC236}">
                <a16:creationId xmlns:a16="http://schemas.microsoft.com/office/drawing/2014/main" id="{D07185BF-4730-C529-7921-2933F221C1DB}"/>
              </a:ext>
            </a:extLst>
          </p:cNvPr>
          <p:cNvSpPr txBox="1"/>
          <p:nvPr/>
        </p:nvSpPr>
        <p:spPr>
          <a:xfrm>
            <a:off x="2561536" y="4714618"/>
            <a:ext cx="4872979" cy="19769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1260"/>
              </a:lnSpc>
            </a:pPr>
            <a:r>
              <a:rPr lang="es-ES" sz="900" b="1" dirty="0">
                <a:solidFill>
                  <a:srgbClr val="D68A1D"/>
                </a:solidFill>
                <a:latin typeface="AktivGrotesk-Regular"/>
                <a:ea typeface="AktivGrotesk-Regular"/>
                <a:cs typeface="AktivGrotesk-Regular"/>
                <a:sym typeface="Wingdings 2" panose="05020102010507070707" pitchFamily="18" charset="2"/>
              </a:rPr>
              <a:t>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Wingdings 2" panose="05020102010507070707" pitchFamily="18" charset="2"/>
              </a:rPr>
              <a:t> 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Intervenciones efectivas: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Reducción de mórficos y rotación a metadona.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Control ecográfico obstétrico exhaustivo por CIR.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Vía del parto: su médico referente aconseja cesárea por riesgo asociado al síndrome de Ehlers-Danlos.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Lactancia materna: riesgos y beneficios en relación con la polimedicación y el riesgo de empeoramiento psicopatológico con la deprivación del sueño.</a:t>
            </a:r>
          </a:p>
          <a:p>
            <a:pPr marL="92075" indent="-92075" algn="just"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Se planifica ingreso del bebé a unidad neonatal por riesgo de síndrome de abstinencia neonatal (SAN).</a:t>
            </a:r>
          </a:p>
          <a:p>
            <a:pPr algn="just"/>
            <a:endParaRPr lang="es-ES" sz="500" b="1" dirty="0">
              <a:solidFill>
                <a:srgbClr val="D68A1D"/>
              </a:solidFill>
              <a:latin typeface="AktivGrotesk-Regular"/>
              <a:ea typeface="AktivGrotesk-Regular"/>
              <a:cs typeface="AktivGrotesk-Regular"/>
              <a:sym typeface="Wingdings 2" panose="05020102010507070707" pitchFamily="18" charset="2"/>
            </a:endParaRPr>
          </a:p>
          <a:p>
            <a:pPr algn="just"/>
            <a:r>
              <a:rPr lang="es-ES" sz="900" b="1" dirty="0">
                <a:solidFill>
                  <a:srgbClr val="D68A1D"/>
                </a:solidFill>
                <a:latin typeface="AktivGrotesk-Regular"/>
                <a:ea typeface="AktivGrotesk-Regular"/>
                <a:cs typeface="AktivGrotesk-Regular"/>
                <a:sym typeface="Wingdings 2" panose="05020102010507070707" pitchFamily="18" charset="2"/>
              </a:rPr>
              <a:t>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Wingdings 2" panose="05020102010507070707" pitchFamily="18" charset="2"/>
              </a:rPr>
              <a:t> </a:t>
            </a:r>
            <a:r>
              <a:rPr lang="es-ES" sz="900" b="1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Obstáculos:</a:t>
            </a:r>
          </a:p>
          <a:p>
            <a:pPr marL="92075" indent="-92075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Falta de coordinación efectiva con psiquiatra referente de centro externo (discrepancias terapéuticas).</a:t>
            </a:r>
          </a:p>
          <a:p>
            <a:pPr marL="92075" indent="-92075" algn="just">
              <a:lnSpc>
                <a:spcPts val="1260"/>
              </a:lnSpc>
              <a:buFont typeface="Arial" panose="020B0604020202020204" pitchFamily="34" charset="0"/>
              <a:buChar char="•"/>
            </a:pPr>
            <a:r>
              <a:rPr lang="es-ES" sz="900" dirty="0">
                <a:solidFill>
                  <a:srgbClr val="3D3D3D"/>
                </a:solidFill>
                <a:latin typeface="AktivGrotesk-Regular"/>
                <a:ea typeface="AktivGrotesk-Regular"/>
                <a:cs typeface="AktivGrotesk-Regular"/>
                <a:sym typeface="AktivGrotesk-Regular"/>
              </a:rPr>
              <a:t>Resistencia de la paciente a modificar algunos tratamientos.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627</Words>
  <Application>Microsoft Office PowerPoint</Application>
  <PresentationFormat>Personalizado</PresentationFormat>
  <Paragraphs>70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Calibri</vt:lpstr>
      <vt:lpstr>AktivGrotesk-XBold</vt:lpstr>
      <vt:lpstr>Arial</vt:lpstr>
      <vt:lpstr>AktivGrotesk-Regular</vt:lpstr>
      <vt:lpstr>Arial Black</vt:lpstr>
      <vt:lpstr>Office Theme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Poster Intrapartum Laia</dc:title>
  <dc:creator>Laia Martí Malgosa</dc:creator>
  <cp:lastModifiedBy>Laia Martí Malgosa</cp:lastModifiedBy>
  <cp:revision>12</cp:revision>
  <dcterms:created xsi:type="dcterms:W3CDTF">2006-08-16T00:00:00Z</dcterms:created>
  <dcterms:modified xsi:type="dcterms:W3CDTF">2026-05-04T11:06:25Z</dcterms:modified>
  <dc:identifier>DAGhpln7oeg</dc:identifier>
</cp:coreProperties>
</file>